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sldIdLst>
    <p:sldId id="256" r:id="rId2"/>
    <p:sldId id="825" r:id="rId3"/>
    <p:sldId id="2082" r:id="rId4"/>
    <p:sldId id="2202" r:id="rId5"/>
    <p:sldId id="2177" r:id="rId6"/>
    <p:sldId id="2167" r:id="rId7"/>
    <p:sldId id="1980" r:id="rId8"/>
    <p:sldId id="2084" r:id="rId9"/>
    <p:sldId id="2185" r:id="rId10"/>
    <p:sldId id="2186" r:id="rId11"/>
    <p:sldId id="2168" r:id="rId12"/>
    <p:sldId id="2169" r:id="rId13"/>
    <p:sldId id="2170" r:id="rId14"/>
    <p:sldId id="2171" r:id="rId15"/>
    <p:sldId id="2172" r:id="rId16"/>
    <p:sldId id="2173" r:id="rId17"/>
    <p:sldId id="2099" r:id="rId18"/>
    <p:sldId id="2175" r:id="rId19"/>
    <p:sldId id="2176" r:id="rId20"/>
    <p:sldId id="810" r:id="rId21"/>
    <p:sldId id="813" r:id="rId22"/>
    <p:sldId id="2201" r:id="rId23"/>
    <p:sldId id="2143" r:id="rId24"/>
    <p:sldId id="2178" r:id="rId25"/>
    <p:sldId id="2194" r:id="rId26"/>
    <p:sldId id="2174" r:id="rId27"/>
    <p:sldId id="2159" r:id="rId28"/>
    <p:sldId id="2103" r:id="rId29"/>
    <p:sldId id="2056" r:id="rId30"/>
    <p:sldId id="2057" r:id="rId31"/>
    <p:sldId id="2059" r:id="rId32"/>
    <p:sldId id="2061" r:id="rId33"/>
    <p:sldId id="2160" r:id="rId34"/>
    <p:sldId id="822" r:id="rId35"/>
    <p:sldId id="2161" r:id="rId36"/>
    <p:sldId id="2102" r:id="rId37"/>
    <p:sldId id="2156" r:id="rId38"/>
    <p:sldId id="2155" r:id="rId39"/>
    <p:sldId id="2162" r:id="rId40"/>
    <p:sldId id="2163" r:id="rId41"/>
    <p:sldId id="2165" r:id="rId42"/>
    <p:sldId id="2181" r:id="rId43"/>
    <p:sldId id="2195" r:id="rId44"/>
    <p:sldId id="259" r:id="rId45"/>
    <p:sldId id="2164" r:id="rId46"/>
    <p:sldId id="2058" r:id="rId47"/>
    <p:sldId id="820" r:id="rId48"/>
    <p:sldId id="2091" r:id="rId49"/>
    <p:sldId id="824" r:id="rId50"/>
    <p:sldId id="1999" r:id="rId51"/>
    <p:sldId id="2196" r:id="rId52"/>
    <p:sldId id="257" r:id="rId53"/>
    <p:sldId id="461" r:id="rId54"/>
    <p:sldId id="459" r:id="rId55"/>
    <p:sldId id="465" r:id="rId56"/>
    <p:sldId id="2153" r:id="rId57"/>
    <p:sldId id="2135" r:id="rId58"/>
    <p:sldId id="2123" r:id="rId59"/>
    <p:sldId id="2124" r:id="rId60"/>
    <p:sldId id="2203" r:id="rId61"/>
    <p:sldId id="2197" r:id="rId62"/>
    <p:sldId id="2081" r:id="rId63"/>
    <p:sldId id="2166" r:id="rId64"/>
    <p:sldId id="2188" r:id="rId65"/>
    <p:sldId id="2187" r:id="rId66"/>
    <p:sldId id="2132" r:id="rId67"/>
    <p:sldId id="2151" r:id="rId68"/>
    <p:sldId id="2189" r:id="rId69"/>
    <p:sldId id="2200" r:id="rId70"/>
    <p:sldId id="2083" r:id="rId71"/>
    <p:sldId id="2198" r:id="rId72"/>
    <p:sldId id="2117" r:id="rId73"/>
    <p:sldId id="2121" r:id="rId74"/>
    <p:sldId id="2119" r:id="rId75"/>
    <p:sldId id="2120" r:id="rId76"/>
    <p:sldId id="2130" r:id="rId77"/>
    <p:sldId id="2089" r:id="rId78"/>
    <p:sldId id="2090" r:id="rId79"/>
    <p:sldId id="2111" r:id="rId80"/>
    <p:sldId id="2108" r:id="rId81"/>
    <p:sldId id="2104" r:id="rId82"/>
    <p:sldId id="2110" r:id="rId83"/>
    <p:sldId id="2157" r:id="rId84"/>
    <p:sldId id="2154" r:id="rId85"/>
    <p:sldId id="261" r:id="rId86"/>
    <p:sldId id="2136" r:id="rId87"/>
    <p:sldId id="815" r:id="rId88"/>
    <p:sldId id="2062" r:id="rId89"/>
    <p:sldId id="1952" r:id="rId90"/>
    <p:sldId id="2063" r:id="rId91"/>
    <p:sldId id="2137" r:id="rId92"/>
    <p:sldId id="1063" r:id="rId93"/>
    <p:sldId id="2097" r:id="rId94"/>
    <p:sldId id="2098" r:id="rId95"/>
    <p:sldId id="2100" r:id="rId96"/>
    <p:sldId id="2150" r:id="rId97"/>
    <p:sldId id="456" r:id="rId98"/>
    <p:sldId id="2152" r:id="rId99"/>
    <p:sldId id="2140" r:id="rId100"/>
    <p:sldId id="2141" r:id="rId101"/>
    <p:sldId id="2101" r:id="rId102"/>
    <p:sldId id="2093" r:id="rId103"/>
    <p:sldId id="2071" r:id="rId104"/>
    <p:sldId id="2075" r:id="rId105"/>
    <p:sldId id="2072" r:id="rId106"/>
    <p:sldId id="2073" r:id="rId107"/>
    <p:sldId id="2074" r:id="rId108"/>
    <p:sldId id="2142" r:id="rId109"/>
    <p:sldId id="2077" r:id="rId110"/>
    <p:sldId id="2138" r:id="rId111"/>
    <p:sldId id="2125" r:id="rId112"/>
    <p:sldId id="2126" r:id="rId113"/>
    <p:sldId id="2076" r:id="rId114"/>
    <p:sldId id="2060" r:id="rId115"/>
    <p:sldId id="1062" r:id="rId116"/>
    <p:sldId id="2158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825"/>
            <p14:sldId id="2082"/>
            <p14:sldId id="2202"/>
            <p14:sldId id="2177"/>
            <p14:sldId id="2167"/>
            <p14:sldId id="1980"/>
            <p14:sldId id="2084"/>
            <p14:sldId id="2185"/>
            <p14:sldId id="2186"/>
            <p14:sldId id="2168"/>
            <p14:sldId id="2169"/>
            <p14:sldId id="2170"/>
            <p14:sldId id="2171"/>
            <p14:sldId id="2172"/>
            <p14:sldId id="2173"/>
            <p14:sldId id="2099"/>
            <p14:sldId id="2175"/>
            <p14:sldId id="2176"/>
            <p14:sldId id="810"/>
            <p14:sldId id="813"/>
            <p14:sldId id="2201"/>
            <p14:sldId id="2143"/>
            <p14:sldId id="2178"/>
          </p14:sldIdLst>
        </p14:section>
        <p14:section name="Untitled Section" id="{7B6E2313-DDEF-B541-BFCF-FB154614EC89}">
          <p14:sldIdLst>
            <p14:sldId id="2194"/>
            <p14:sldId id="2174"/>
            <p14:sldId id="2159"/>
            <p14:sldId id="2103"/>
            <p14:sldId id="2056"/>
            <p14:sldId id="2057"/>
            <p14:sldId id="2059"/>
            <p14:sldId id="2061"/>
            <p14:sldId id="2160"/>
            <p14:sldId id="822"/>
            <p14:sldId id="2161"/>
            <p14:sldId id="2102"/>
            <p14:sldId id="2156"/>
            <p14:sldId id="2155"/>
            <p14:sldId id="2162"/>
            <p14:sldId id="2163"/>
            <p14:sldId id="2165"/>
            <p14:sldId id="2181"/>
          </p14:sldIdLst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259"/>
            <p14:sldId id="2164"/>
            <p14:sldId id="2058"/>
            <p14:sldId id="820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  <p14:sldId id="2153"/>
            <p14:sldId id="2135"/>
            <p14:sldId id="2123"/>
            <p14:sldId id="2124"/>
          </p14:sldIdLst>
        </p14:section>
        <p14:section name="Bots" id="{46740CE4-A08E-CF42-AFD2-37A22FEC8D29}">
          <p14:sldIdLst>
            <p14:sldId id="2203"/>
            <p14:sldId id="2197"/>
            <p14:sldId id="2081"/>
            <p14:sldId id="2166"/>
            <p14:sldId id="2188"/>
            <p14:sldId id="2187"/>
            <p14:sldId id="2132"/>
            <p14:sldId id="2151"/>
            <p14:sldId id="2189"/>
          </p14:sldIdLst>
        </p14:section>
        <p14:section name="Untitled Section" id="{EAA023BA-4738-6E42-A4F8-36131808EBDC}">
          <p14:sldIdLst>
            <p14:sldId id="2200"/>
            <p14:sldId id="2083"/>
          </p14:sldIdLst>
        </p14:section>
        <p14:section name="Untitled Section" id="{F908E464-BC5F-554E-8028-F8D8A53C3528}">
          <p14:sldIdLst>
            <p14:sldId id="2198"/>
            <p14:sldId id="2117"/>
            <p14:sldId id="2121"/>
            <p14:sldId id="2119"/>
            <p14:sldId id="2120"/>
            <p14:sldId id="2130"/>
            <p14:sldId id="2089"/>
            <p14:sldId id="2090"/>
            <p14:sldId id="2111"/>
            <p14:sldId id="2108"/>
            <p14:sldId id="2104"/>
            <p14:sldId id="2110"/>
          </p14:sldIdLst>
        </p14:section>
        <p14:section name="Untitled Section" id="{C3BABC72-168B-334F-BD34-B02CB7793BFB}">
          <p14:sldIdLst>
            <p14:sldId id="2157"/>
            <p14:sldId id="2154"/>
            <p14:sldId id="261"/>
            <p14:sldId id="2136"/>
            <p14:sldId id="815"/>
            <p14:sldId id="2062"/>
            <p14:sldId id="1952"/>
            <p14:sldId id="2063"/>
            <p14:sldId id="2137"/>
            <p14:sldId id="1063"/>
            <p14:sldId id="2097"/>
            <p14:sldId id="2098"/>
            <p14:sldId id="2100"/>
            <p14:sldId id="2150"/>
            <p14:sldId id="456"/>
            <p14:sldId id="2152"/>
            <p14:sldId id="2140"/>
            <p14:sldId id="2141"/>
            <p14:sldId id="2101"/>
            <p14:sldId id="2093"/>
            <p14:sldId id="2071"/>
            <p14:sldId id="2075"/>
            <p14:sldId id="2072"/>
            <p14:sldId id="2073"/>
            <p14:sldId id="2074"/>
            <p14:sldId id="2142"/>
            <p14:sldId id="2077"/>
            <p14:sldId id="2138"/>
            <p14:sldId id="2125"/>
            <p14:sldId id="2126"/>
            <p14:sldId id="2076"/>
            <p14:sldId id="2060"/>
            <p14:sldId id="1062"/>
            <p14:sldId id="2158"/>
          </p14:sldIdLst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2"/>
    <p:restoredTop sz="94519"/>
  </p:normalViewPr>
  <p:slideViewPr>
    <p:cSldViewPr snapToGrid="0">
      <p:cViewPr varScale="1">
        <p:scale>
          <a:sx n="278" d="100"/>
          <a:sy n="278" d="100"/>
        </p:scale>
        <p:origin x="8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7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37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CE8B-506A-10A2-D24E-BEFA8046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02D263-647D-0076-929F-AF5312596F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09C1625-2458-5873-C813-BFFE2269E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55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923-7D2A-EC83-0F72-486907B0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B4017BC-F819-9D26-78B6-3C3CA5A3C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79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7B50D2-DE2F-DB84-9C70-B9368793A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8C24E51-0259-3E74-13F7-E2FFECA6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814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93</a:t>
            </a:fld>
            <a:endParaRPr lang="en-US" altLang="x-non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3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845D86-3088-F94E-9E13-1DB59550F17B}" type="slidenum">
              <a:rPr lang="en-US" altLang="x-none" sz="1200"/>
              <a:pPr eaLnBrk="1" hangingPunct="1"/>
              <a:t>94</a:t>
            </a:fld>
            <a:endParaRPr lang="en-US" altLang="x-non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02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7A965-26B3-B5D4-A31E-0C75F9A3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25042-4F33-1DCA-8956-544EC7BBA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1FABA-66EA-4F72-9097-ABE88007A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54677-E60A-2F08-C021-E1BA863D3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22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63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2578C-D7DB-D146-9148-4386F8D227E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DAAB2-5C99-4687-2BFB-F46271ECA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03E3E-A64C-2AD8-677F-48EA2D485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7458A-1D27-BD0C-FC41-EED9AD531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0B602-A928-7893-2446-04E2905ED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2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16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17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47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1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9E831-B3D1-4D4C-ABB2-BBE7163B6994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084A-1BE3-3945-BF5A-DD46FD2A31E3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101E3-751A-9040-8562-1E8CD07FB509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52B7-7710-3E45-A5E3-35351C94C34E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CE32B-8E7D-A24A-9464-173E55AD3C21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DAF3-BD4A-6A4C-BF3D-5E19CE8A7A78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3103-D54C-C24C-A492-7E942EB2A3DD}" type="datetime1">
              <a:rPr lang="en-US" smtClean="0"/>
              <a:t>7/23/25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E3A8-3DBA-7B4F-BC18-84AF50676A79}" type="datetime1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3E40-C3A9-6043-8267-8A5CC57B78B0}" type="datetime1">
              <a:rPr lang="en-US" smtClean="0"/>
              <a:t>7/23/25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2AE2-E1E2-1549-B517-22B2FB7F7D49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2545-FEA7-8147-B936-8401DCF050E6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99676-DFA4-864F-8C05-69CADEB2DDE1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eb.stanford.edu/~jurafsky/slp3/6.pdf#page=14.2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ordassociati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eb.stanford.edu/class/cs124/kwc-unix-for-poets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nltk.org/howto/collocations.html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huggingface.co/google-bert/bert-base-uncased" TargetMode="Externa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hyperlink" Target="https://github.com/kwchurch/JSALT_Better_Together/blob/main/src/make_HF_embeddings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google-bert/bert-base-uncased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de.google.com/archive/p/word2vec/" TargetMode="Externa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hyperlink" Target="https://en.wikipedia.org/wiki/United_States_House_of_Representative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commons.wikimedia.org/w/index.php?curid=99322433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hyperlink" Target="https://en.wikipedia.org/wiki/Independent_and_identically_distributed_random_variab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vectorsemantics2024.pdf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July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9809D6-206F-4593-1C54-ACA39118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05" y="4608513"/>
            <a:ext cx="1484989" cy="148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D2DD46-6A37-66AF-793E-C918CB6C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B0D-6A7D-F44C-2E8D-290176F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12CD-3DD8-4993-E044-38C9D9E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756E-9BAE-92B9-1C40-011F409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BFF930A-DE36-FA1C-9451-68CA44E29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8842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EDFAE3-16FD-B9F9-D592-79EBE412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8A927-3512-B2FB-161C-B3CBF7A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11D0-0244-5F52-A951-556C0D084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BD372-C60A-5007-F443-E554B76773EC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3D2C19-48B4-BC84-D14A-BCE15976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AC679-2182-A2D7-0261-91724845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3B9C0B-D915-56A8-5E59-B699421E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31ADF-42C9-3FF6-40B4-BA3576B0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4D74-6944-1B9F-5352-2B004E204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= P(x) P(y)</a:t>
                </a:r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&gt;&gt; P(x) P(y)</a:t>
                </a:r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:r>
                  <a:rPr lang="en-US" sz="1800" dirty="0"/>
                  <a:t>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≈ P(x) P(y)</a:t>
                </a:r>
              </a:p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2023" b="-2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AF2BEB3-6A31-3004-6087-EE69EF5F2B5D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3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4CB97537-8813-5C61-0821-CB250DC1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2" y="56235"/>
            <a:ext cx="10138351" cy="4596053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BAC55-27B9-BEE8-740E-FFF17294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188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420A-627C-D9B1-BBE3-4A7FA36A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103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35DF7-2179-5152-C060-EA466AD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9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266A8-45A5-FE53-9C7A-5FCA9D7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36525"/>
            <a:ext cx="7772400" cy="28954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BE0209A-A117-DDBB-E234-64CD5FC8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656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A783C5-F089-6F95-52F7-F61430F8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5640-59FB-B973-DB92-59C1BE9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104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34BB-8E39-642F-0008-6538BDF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3234904"/>
            <a:ext cx="7772400" cy="3121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9B5CA-C5AE-73A3-7C2C-BF48D1F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226476"/>
            <a:ext cx="7772400" cy="28954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6E0CF64-C39F-29B1-74F0-BA7C75C18A2A}"/>
              </a:ext>
            </a:extLst>
          </p:cNvPr>
          <p:cNvSpPr/>
          <p:nvPr/>
        </p:nvSpPr>
        <p:spPr>
          <a:xfrm>
            <a:off x="1407191" y="2283094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/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/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1174C99C-73FA-12DB-4233-40BECDA7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900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065734-4C31-B47A-050E-E14FC25C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9CA-B4FB-D5A7-0D9B-7BF7FFC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D8AB3-98A6-7E1F-8738-0BF3793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9" y="3883358"/>
            <a:ext cx="10859341" cy="2471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3DB3A3-AB55-489E-4AE5-EA10B9F9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7" y="136525"/>
            <a:ext cx="8659089" cy="3477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7B0D0-B7EF-70CE-C0D4-2C6051BD2EB3}"/>
              </a:ext>
            </a:extLst>
          </p:cNvPr>
          <p:cNvCxnSpPr/>
          <p:nvPr/>
        </p:nvCxnSpPr>
        <p:spPr>
          <a:xfrm>
            <a:off x="316992" y="3614071"/>
            <a:ext cx="1170432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40DF03-D5D5-34D4-535D-1E5DAF9D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20" b="65203"/>
          <a:stretch>
            <a:fillRect/>
          </a:stretch>
        </p:blipFill>
        <p:spPr>
          <a:xfrm>
            <a:off x="8898673" y="3694334"/>
            <a:ext cx="3446099" cy="519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05638-AD20-0D5E-375E-8B65B92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" y="2407028"/>
            <a:ext cx="2877308" cy="107186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F3B8EF-C3D8-5738-5249-116A907DC4D2}"/>
              </a:ext>
            </a:extLst>
          </p:cNvPr>
          <p:cNvSpPr/>
          <p:nvPr/>
        </p:nvSpPr>
        <p:spPr>
          <a:xfrm>
            <a:off x="95808" y="242937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5D11A62-0EB6-9F14-ECEF-2E78B63F3E3D}"/>
              </a:ext>
            </a:extLst>
          </p:cNvPr>
          <p:cNvSpPr/>
          <p:nvPr/>
        </p:nvSpPr>
        <p:spPr>
          <a:xfrm>
            <a:off x="40144" y="3733173"/>
            <a:ext cx="1161195" cy="519553"/>
          </a:xfrm>
          <a:prstGeom prst="wedgeRoundRectCallout">
            <a:avLst>
              <a:gd name="adj1" fmla="val 44246"/>
              <a:gd name="adj2" fmla="val 726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1174425-D976-E966-C1B8-FEC2A6A64286}"/>
              </a:ext>
            </a:extLst>
          </p:cNvPr>
          <p:cNvSpPr/>
          <p:nvPr/>
        </p:nvSpPr>
        <p:spPr>
          <a:xfrm>
            <a:off x="2197886" y="3753608"/>
            <a:ext cx="1383514" cy="519553"/>
          </a:xfrm>
          <a:prstGeom prst="wedgeRoundRectCallout">
            <a:avLst>
              <a:gd name="adj1" fmla="val 20711"/>
              <a:gd name="adj2" fmla="val 778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71A17BE-13D1-FBAF-0A4E-AB5FB477CEE5}"/>
              </a:ext>
            </a:extLst>
          </p:cNvPr>
          <p:cNvSpPr/>
          <p:nvPr/>
        </p:nvSpPr>
        <p:spPr>
          <a:xfrm>
            <a:off x="7347910" y="3699731"/>
            <a:ext cx="1399107" cy="365125"/>
          </a:xfrm>
          <a:prstGeom prst="wedgeRoundRectCallout">
            <a:avLst>
              <a:gd name="adj1" fmla="val 55085"/>
              <a:gd name="adj2" fmla="val 145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1F9713-86F2-4E82-C0F5-83333773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A173E2B-302D-791C-8FA0-514AE2342B4A}"/>
              </a:ext>
            </a:extLst>
          </p:cNvPr>
          <p:cNvSpPr/>
          <p:nvPr/>
        </p:nvSpPr>
        <p:spPr>
          <a:xfrm>
            <a:off x="1365067" y="6062942"/>
            <a:ext cx="1692354" cy="519553"/>
          </a:xfrm>
          <a:prstGeom prst="wedgeRoundRectCallout">
            <a:avLst>
              <a:gd name="adj1" fmla="val 29882"/>
              <a:gd name="adj2" fmla="val -821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F28204B-6FD8-42B4-2472-99C2F4285BC5}"/>
              </a:ext>
            </a:extLst>
          </p:cNvPr>
          <p:cNvSpPr/>
          <p:nvPr/>
        </p:nvSpPr>
        <p:spPr>
          <a:xfrm>
            <a:off x="9136023" y="6245694"/>
            <a:ext cx="1692354" cy="519553"/>
          </a:xfrm>
          <a:prstGeom prst="wedgeRoundRectCallout">
            <a:avLst>
              <a:gd name="adj1" fmla="val -41987"/>
              <a:gd name="adj2" fmla="val -948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2966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  <p:bldP spid="3" grpId="0" animBg="1"/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B08E63-B383-C8FC-6F8F-9025C35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977F-AFDF-5950-FE63-8FE6C65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E347B9-923E-F395-984A-315F688A4F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692" t="3900" b="3802"/>
          <a:stretch>
            <a:fillRect/>
          </a:stretch>
        </p:blipFill>
        <p:spPr>
          <a:xfrm>
            <a:off x="51816" y="1822425"/>
            <a:ext cx="11911584" cy="50355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C5006-F5CF-F095-DBF9-F1184BFA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" b="919"/>
          <a:stretch>
            <a:fillRect/>
          </a:stretch>
        </p:blipFill>
        <p:spPr>
          <a:xfrm>
            <a:off x="1570091" y="1"/>
            <a:ext cx="7628085" cy="175297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87D5143-7F39-156F-EB24-D862D80A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45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CB7368-7052-EAF3-951D-EC209C05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78FC-9952-5DAA-FB2C-482C1A3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&amp;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</p:spPr>
            <p:txBody>
              <a:bodyPr/>
              <a:lstStyle/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Summary of number of guesses </a:t>
                </a:r>
              </a:p>
              <a:p>
                <a:r>
                  <a:rPr lang="en-US" dirty="0"/>
                  <a:t>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Number of bits required to store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of a communication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  <a:blipFill>
                <a:blip r:embed="rId2"/>
                <a:stretch>
                  <a:fillRect l="-110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381-20D6-738B-2177-8AC3C982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107</a:t>
            </a:fld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2AF79B2E-F94D-7354-05D6-6EF3BCF2E3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13" b="4946"/>
          <a:stretch>
            <a:fillRect/>
          </a:stretch>
        </p:blipFill>
        <p:spPr>
          <a:xfrm>
            <a:off x="4333266" y="3246437"/>
            <a:ext cx="7772443" cy="3349435"/>
          </a:xfr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E26724-4FEC-0A45-B4E1-295DA046DE3C}"/>
              </a:ext>
            </a:extLst>
          </p:cNvPr>
          <p:cNvSpPr/>
          <p:nvPr/>
        </p:nvSpPr>
        <p:spPr>
          <a:xfrm>
            <a:off x="8988626" y="2379317"/>
            <a:ext cx="1161195" cy="519553"/>
          </a:xfrm>
          <a:prstGeom prst="wedgeRoundRectCallout">
            <a:avLst>
              <a:gd name="adj1" fmla="val -83285"/>
              <a:gd name="adj2" fmla="val -166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C6D6C87-ACFA-D69D-0112-113551A243A6}"/>
              </a:ext>
            </a:extLst>
          </p:cNvPr>
          <p:cNvSpPr/>
          <p:nvPr/>
        </p:nvSpPr>
        <p:spPr>
          <a:xfrm>
            <a:off x="9042152" y="1724827"/>
            <a:ext cx="2452525" cy="519553"/>
          </a:xfrm>
          <a:prstGeom prst="wedgeRoundRectCallout">
            <a:avLst>
              <a:gd name="adj1" fmla="val -67079"/>
              <a:gd name="adj2" fmla="val 168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Lexical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DA321-D1CF-6BD7-0595-3AA581CF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790" y="0"/>
            <a:ext cx="1474415" cy="14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8294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C5A147-51F1-3433-BF64-442347B9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CF3-6581-48FB-ED7B-AA4AFB2C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478C-5C0D-A74F-FB7C-61DA8579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Information Theory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Word2Vec  Bots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8525-A069-0E8D-75B9-14D85E4A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C4D5F1C-21D3-A130-7400-F4AACB9A2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6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7D85-17D3-F8A3-3592-5A40BF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Represent words as vectors</a:t>
                </a:r>
              </a:p>
              <a:p>
                <a:pPr lvl="1"/>
                <a:r>
                  <a:rPr lang="en-US" dirty="0"/>
                  <a:t>Embed words in a vector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 Reduction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Singular Value Decomposition (SVD)</a:t>
                </a:r>
              </a:p>
              <a:p>
                <a:pPr lvl="1"/>
                <a:r>
                  <a:rPr lang="en-US" dirty="0"/>
                  <a:t>Connect the dots with PMI</a:t>
                </a:r>
              </a:p>
              <a:p>
                <a:r>
                  <a:rPr lang="en-US" dirty="0"/>
                  <a:t>Motivation for embeddings</a:t>
                </a:r>
              </a:p>
              <a:p>
                <a:pPr lvl="1"/>
                <a:r>
                  <a:rPr lang="en-US" dirty="0"/>
                  <a:t>Visualization</a:t>
                </a:r>
              </a:p>
              <a:p>
                <a:pPr lvl="1"/>
                <a:r>
                  <a:rPr lang="en-US" dirty="0"/>
                  <a:t>Semantic types: cities vs. countries</a:t>
                </a:r>
              </a:p>
              <a:p>
                <a:pPr lvl="1"/>
                <a:r>
                  <a:rPr lang="en-US" dirty="0"/>
                  <a:t>Analogies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9239-EFBE-DFFB-0D6B-7AEB5BB6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3317B5-8E62-6892-D295-DA1E05B5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6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54BDFC-5744-8585-F70E-74E2226B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5F8D-59C3-AF98-7C0D-FE38DB62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9362-1432-75BE-F805-7A30B692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Information Theory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8244-8AED-2858-F423-2BDCEE0C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8EEA4-7607-4F43-08CE-F897F15A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698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2548A-902E-B5A5-2B3C-569830D2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069" y="-38712"/>
            <a:ext cx="4244163" cy="296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558" y="163107"/>
            <a:ext cx="4967177" cy="1325563"/>
          </a:xfrm>
        </p:spPr>
        <p:txBody>
          <a:bodyPr>
            <a:noAutofit/>
          </a:bodyPr>
          <a:lstStyle/>
          <a:p>
            <a:r>
              <a:rPr lang="en-US" sz="3200" dirty="0"/>
              <a:t>Levy &amp; Goldberg (NIPS-2014)</a:t>
            </a:r>
            <a:br>
              <a:rPr lang="en-US" sz="3200" dirty="0"/>
            </a:br>
            <a:r>
              <a:rPr lang="en-US" sz="2000" dirty="0"/>
              <a:t>Word2Vec ≈ PMI (Pointwise Mutual Info)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5100" y="1391369"/>
            <a:ext cx="4980165" cy="49649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479" y="2886740"/>
            <a:ext cx="7322291" cy="3554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/>
              </a:rPr>
              <a:t>Levy &amp; Goldberg (NIPS-2014) is a theoretical </a:t>
            </a:r>
            <a:r>
              <a:rPr lang="en-US" dirty="0" err="1">
                <a:sym typeface="Wingdings"/>
              </a:rPr>
              <a:t>arg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Plots  correlations are large, but far from perfect</a:t>
            </a:r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N = 22 words (11 cities + 11 countries)</a:t>
            </a:r>
          </a:p>
          <a:p>
            <a:pPr lvl="1"/>
            <a:r>
              <a:rPr lang="en-US" dirty="0"/>
              <a:t>N (N-1)/2 = 231 pairs of words (points)</a:t>
            </a:r>
          </a:p>
          <a:p>
            <a:pPr lvl="1"/>
            <a:r>
              <a:rPr lang="en-US" dirty="0"/>
              <a:t>type in {city, country}</a:t>
            </a:r>
          </a:p>
          <a:p>
            <a:r>
              <a:rPr lang="en-US" dirty="0"/>
              <a:t>Color: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type match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Red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 type mismatch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D6F83-6BA5-B144-CC5A-2FF0364C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8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4F0F-EAF1-4E48-B4ED-A43003D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1EF51-E0ED-1CFC-0A32-A73E00FC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121B14-A139-369F-BC87-FB8F56A9F66C}"/>
              </a:ext>
            </a:extLst>
          </p:cNvPr>
          <p:cNvSpPr/>
          <p:nvPr/>
        </p:nvSpPr>
        <p:spPr>
          <a:xfrm>
            <a:off x="8726424" y="501651"/>
            <a:ext cx="1621536" cy="1173480"/>
          </a:xfrm>
          <a:prstGeom prst="wedgeRoundRectCallout">
            <a:avLst>
              <a:gd name="adj1" fmla="val -105044"/>
              <a:gd name="adj2" fmla="val 1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Function Words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1DC346-1BA7-3365-50A4-9963F82B8888}"/>
              </a:ext>
            </a:extLst>
          </p:cNvPr>
          <p:cNvSpPr/>
          <p:nvPr/>
        </p:nvSpPr>
        <p:spPr>
          <a:xfrm>
            <a:off x="7915656" y="3909315"/>
            <a:ext cx="1621536" cy="1173480"/>
          </a:xfrm>
          <a:prstGeom prst="wedgeRoundRectCallout">
            <a:avLst>
              <a:gd name="adj1" fmla="val 42324"/>
              <a:gd name="adj2" fmla="val -798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8944-EC12-AFFE-E149-FF512AE96548}"/>
              </a:ext>
            </a:extLst>
          </p:cNvPr>
          <p:cNvSpPr txBox="1"/>
          <p:nvPr/>
        </p:nvSpPr>
        <p:spPr>
          <a:xfrm>
            <a:off x="805861" y="3297773"/>
            <a:ext cx="44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Non-uniform probabilities </a:t>
            </a:r>
            <a:r>
              <a:rPr lang="en-US" sz="2400" dirty="0">
                <a:sym typeface="Wingdings" pitchFamily="2" charset="2"/>
              </a:rPr>
              <a:t> Opportunities for compression</a:t>
            </a:r>
            <a:endParaRPr 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1E7C84-0726-A7DE-66D6-39BD25F24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1" y="449605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9732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AF21C1-B5FE-43F0-A0BE-7369B350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96565-798C-01A5-BAF7-BAFD5085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Fast and Slow</a:t>
            </a:r>
            <a:br>
              <a:rPr lang="en-US" dirty="0"/>
            </a:br>
            <a:r>
              <a:rPr lang="en-US" sz="3600" dirty="0"/>
              <a:t>Quoted from pp. 20-21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0FFC7-CD11-C08C-383F-B6D96F7DB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System 1 operates automatically and quickly, </a:t>
            </a:r>
          </a:p>
          <a:p>
            <a:pPr lvl="1"/>
            <a:r>
              <a:rPr lang="en-US" i="1" dirty="0"/>
              <a:t>with little or no effort and </a:t>
            </a:r>
          </a:p>
          <a:p>
            <a:pPr lvl="1"/>
            <a:r>
              <a:rPr lang="en-US" i="1" dirty="0"/>
              <a:t>no sense of voluntary control. </a:t>
            </a:r>
          </a:p>
          <a:p>
            <a:r>
              <a:rPr lang="en-US" i="1" dirty="0"/>
              <a:t>System 2 allocates attention to the effortful mental activities that demand it, including complex computations. </a:t>
            </a:r>
          </a:p>
          <a:p>
            <a:pPr lvl="1"/>
            <a:r>
              <a:rPr lang="en-US" i="1" dirty="0"/>
              <a:t>The operations of System 2 are often associated with the subjective experience of agency, choice, and concentration.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0C2B9DA9-3DF1-1CC5-3D51-569439267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6BB0-2B8D-E4FA-B165-010A717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114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B85B70-D2D5-59D6-0E4C-DBAA39AC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151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B10-5B93-85E4-5432-4FD1BBD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Urn Models</a:t>
                </a:r>
              </a:p>
              <a:p>
                <a:r>
                  <a:rPr lang="en-US" dirty="0"/>
                  <a:t>Events:</a:t>
                </a:r>
              </a:p>
              <a:p>
                <a:pPr lvl="1"/>
                <a:r>
                  <a:rPr lang="en-US" dirty="0"/>
                  <a:t>A corpus: a sample of a population</a:t>
                </a:r>
              </a:p>
              <a:p>
                <a:pPr lvl="1"/>
                <a:r>
                  <a:rPr lang="en-US" dirty="0"/>
                  <a:t>Picking next word is like a coin toss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the probability of heads</a:t>
                </a:r>
              </a:p>
              <a:p>
                <a:pPr lvl="2"/>
                <a:r>
                  <a:rPr lang="en-US" dirty="0"/>
                  <a:t>The next word is “Kennedy”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probability of tails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of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Binomial is one of many models</a:t>
                </a:r>
              </a:p>
              <a:p>
                <a:pPr lvl="1"/>
                <a:r>
                  <a:rPr lang="en-US" dirty="0"/>
                  <a:t>Binomial: Logistic Regression</a:t>
                </a:r>
              </a:p>
              <a:p>
                <a:pPr lvl="1"/>
                <a:r>
                  <a:rPr lang="en-US" dirty="0"/>
                  <a:t>Multinomial: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  <a:blipFill>
                <a:blip r:embed="rId2"/>
                <a:stretch>
                  <a:fillRect l="-1626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D6770221-F791-7C17-87D1-F3ACBDCA9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4169" y="1686161"/>
            <a:ext cx="6477831" cy="467018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888A-A003-D5D3-99AB-AABE463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692213-E0E5-DB55-2939-47626AAE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2193E3-C568-4148-0A0A-6A037B90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3CD54-D94C-4D73-514E-4D03246D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900" dirty="0"/>
              <a:t>Connecting Dots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783B-ACEB-BBC4-C7BC-09EACD9C9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4EE01B-B1B4-A668-D817-560492636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0655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70C92F-3B9C-1639-DC21-C6DF5E90F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Past, Present and Future</a:t>
            </a:r>
          </a:p>
          <a:p>
            <a:r>
              <a:rPr lang="en-US" dirty="0"/>
              <a:t>Where have we been and where are we going?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B291CA-B42A-40E3-7006-C5221F58A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Past: PMI</a:t>
            </a:r>
          </a:p>
          <a:p>
            <a:r>
              <a:rPr lang="en-US" dirty="0"/>
              <a:t>Present</a:t>
            </a:r>
          </a:p>
          <a:p>
            <a:r>
              <a:rPr lang="en-US" dirty="0"/>
              <a:t>Future: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F7C22-1919-CA3D-23E5-3C9AA87B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116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05582C23-62D8-DEE3-14FF-E120E0DF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07" y="3821113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6EDD50A-E1E6-E0FD-6F61-9831049579BC}"/>
              </a:ext>
            </a:extLst>
          </p:cNvPr>
          <p:cNvSpPr/>
          <p:nvPr/>
        </p:nvSpPr>
        <p:spPr>
          <a:xfrm>
            <a:off x="6933796" y="5772666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2B229A-526D-5315-AD28-A62DB760804A}"/>
              </a:ext>
            </a:extLst>
          </p:cNvPr>
          <p:cNvSpPr/>
          <p:nvPr/>
        </p:nvSpPr>
        <p:spPr>
          <a:xfrm>
            <a:off x="1582338" y="2721285"/>
            <a:ext cx="1731804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4FDD000-F2A9-CB93-6A9C-95B9191EEB38}"/>
              </a:ext>
            </a:extLst>
          </p:cNvPr>
          <p:cNvSpPr/>
          <p:nvPr/>
        </p:nvSpPr>
        <p:spPr>
          <a:xfrm>
            <a:off x="1582338" y="5665951"/>
            <a:ext cx="1821014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D339D0-91F4-6070-908F-72196779337F}"/>
              </a:ext>
            </a:extLst>
          </p:cNvPr>
          <p:cNvSpPr/>
          <p:nvPr/>
        </p:nvSpPr>
        <p:spPr>
          <a:xfrm>
            <a:off x="1493128" y="3810093"/>
            <a:ext cx="1406189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340EC4D-1DD2-1B1A-CBB4-5E5D1E028AA8}"/>
              </a:ext>
            </a:extLst>
          </p:cNvPr>
          <p:cNvSpPr/>
          <p:nvPr/>
        </p:nvSpPr>
        <p:spPr>
          <a:xfrm>
            <a:off x="3767593" y="2473174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6817DFA-6D19-FFD5-DF0F-4650CB7A81C1}"/>
              </a:ext>
            </a:extLst>
          </p:cNvPr>
          <p:cNvSpPr/>
          <p:nvPr/>
        </p:nvSpPr>
        <p:spPr>
          <a:xfrm>
            <a:off x="4308055" y="4792349"/>
            <a:ext cx="2115790" cy="797951"/>
          </a:xfrm>
          <a:prstGeom prst="wedgeRoundRectCallout">
            <a:avLst>
              <a:gd name="adj1" fmla="val -90084"/>
              <a:gd name="adj2" fmla="val 582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2A1CF2-7913-DEB9-656A-CB67E7B1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5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Matter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8813801" cy="4351338"/>
          </a:xfrm>
        </p:spPr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</a:t>
            </a:r>
            <a:r>
              <a:rPr lang="en-US" dirty="0"/>
              <a:t>Intelligentsia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languages 200 years ago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 descr="Crossing the Chasm, 3rd Edition: Marketing and Selling Disruptive Products to Mainstream Customers (Collins Business Essentia">
            <a:extLst>
              <a:ext uri="{FF2B5EF4-FFF2-40B4-BE49-F238E27FC236}">
                <a16:creationId xmlns:a16="http://schemas.microsoft.com/office/drawing/2014/main" id="{0326D48C-F221-510A-0F13-ACE1AC83F8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4"/>
          <a:stretch>
            <a:fillRect/>
          </a:stretch>
        </p:blipFill>
        <p:spPr bwMode="auto">
          <a:xfrm>
            <a:off x="9245599" y="1914150"/>
            <a:ext cx="3456140" cy="4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 rot="5400000">
            <a:off x="-695266" y="3474164"/>
            <a:ext cx="2373190" cy="838605"/>
          </a:xfrm>
          <a:prstGeom prst="wedgeRoundRectCallout">
            <a:avLst>
              <a:gd name="adj1" fmla="val -15545"/>
              <a:gd name="adj2" fmla="val -144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A7B0D-A014-CB85-8FCE-C3D74653502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784EDE02-736C-FB07-2D1B-E48501523738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D7B5-8A33-254F-7FCF-CD8EE8356023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34707-88F4-EC3D-0429-9D38E5B94D1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A2D195-0227-DD45-91EA-03864838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A7F3B2-7EFC-F0D0-896E-B3F878318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58120-3129-B55F-F341-12155BF7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C09814D-CEF7-0D04-112D-9959380D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Background Reading for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4EE62-3209-35FD-0018-572F36BA1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726" y="40600"/>
            <a:ext cx="1650273" cy="1650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0D02F-DDE0-81AB-B55B-13D01306E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25" y="0"/>
            <a:ext cx="1508348" cy="1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6161-6BBE-8D75-21BD-D159829F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DeepSeek Ripped off ChatGPT</a:t>
            </a:r>
            <a:br>
              <a:rPr lang="en-US" dirty="0"/>
            </a:br>
            <a:r>
              <a:rPr lang="en-US" dirty="0"/>
              <a:t>(but American bots don’t say the following)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E829B-F9F9-7947-81AB-A3E57995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Perspective (from China): Century of Humiliation </a:t>
            </a:r>
          </a:p>
          <a:p>
            <a:r>
              <a:rPr lang="en-US" dirty="0"/>
              <a:t>Prompt: Where did the term, ‘Opium War’, come from?</a:t>
            </a:r>
          </a:p>
          <a:p>
            <a:r>
              <a:rPr lang="en-US" dirty="0"/>
              <a:t>DeepSeek:</a:t>
            </a:r>
          </a:p>
          <a:p>
            <a:pPr lvl="1"/>
            <a:r>
              <a:rPr lang="en-US" dirty="0"/>
              <a:t>In contemporary China, </a:t>
            </a:r>
          </a:p>
          <a:p>
            <a:pPr lvl="2"/>
            <a:r>
              <a:rPr lang="en-US" dirty="0"/>
              <a:t>the Opium Wars are remembered as a period of national weakness </a:t>
            </a:r>
          </a:p>
          <a:p>
            <a:pPr lvl="2"/>
            <a:r>
              <a:rPr lang="en-US" dirty="0"/>
              <a:t>and foreign exploitation. </a:t>
            </a:r>
          </a:p>
          <a:p>
            <a:pPr lvl="1"/>
            <a:r>
              <a:rPr lang="en-US" dirty="0"/>
              <a:t>They serve as a reminder of the importance of </a:t>
            </a:r>
          </a:p>
          <a:p>
            <a:pPr lvl="2"/>
            <a:r>
              <a:rPr lang="en-US" dirty="0"/>
              <a:t>national sovereignty and the need for a strong, unified country. </a:t>
            </a:r>
          </a:p>
          <a:p>
            <a:pPr lvl="1"/>
            <a:r>
              <a:rPr lang="en-US" dirty="0"/>
              <a:t>The Chinese Communist Party and the Chinese government </a:t>
            </a:r>
          </a:p>
          <a:p>
            <a:pPr lvl="2"/>
            <a:r>
              <a:rPr lang="en-US" dirty="0"/>
              <a:t>have always emphasized the lessons of history, </a:t>
            </a:r>
          </a:p>
          <a:p>
            <a:pPr lvl="2"/>
            <a:r>
              <a:rPr lang="en-US" dirty="0"/>
              <a:t>advocating for peace, development, and the protection of national interests. </a:t>
            </a:r>
          </a:p>
          <a:p>
            <a:pPr lvl="1"/>
            <a:r>
              <a:rPr lang="en-US" dirty="0"/>
              <a:t>Under the leadership of the Party, </a:t>
            </a:r>
          </a:p>
          <a:p>
            <a:pPr lvl="2"/>
            <a:r>
              <a:rPr lang="en-US" dirty="0"/>
              <a:t>China has risen to become a major world power, </a:t>
            </a:r>
          </a:p>
          <a:p>
            <a:pPr lvl="2"/>
            <a:r>
              <a:rPr lang="en-US" dirty="0"/>
              <a:t>committed to maintaining its sovereignty and </a:t>
            </a:r>
          </a:p>
          <a:p>
            <a:pPr lvl="2"/>
            <a:r>
              <a:rPr lang="en-US" dirty="0"/>
              <a:t>promoting a harmonious international environment.</a:t>
            </a:r>
          </a:p>
        </p:txBody>
      </p:sp>
      <p:pic>
        <p:nvPicPr>
          <p:cNvPr id="3074" name="Picture 2" descr="DC Comics Superman Truth Justice The American Way Refrigerator Magnet NEW  UNUSED">
            <a:extLst>
              <a:ext uri="{FF2B5EF4-FFF2-40B4-BE49-F238E27FC236}">
                <a16:creationId xmlns:a16="http://schemas.microsoft.com/office/drawing/2014/main" id="{B11608D5-16F0-4E1E-CF0A-A1145DA4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026" y="2637654"/>
            <a:ext cx="2924585" cy="40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68E352F-BD93-E238-139A-A57476DD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340214"/>
            <a:ext cx="1471394" cy="147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C339EB-A59D-BDE5-B98D-07E06339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21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40C4477-7BEB-7BA9-EF29-A9E308B6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70" y="3798313"/>
            <a:ext cx="2684265" cy="3059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8EBFC-B3E3-14C2-9608-A2287DD4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(Too) Many Organizing Principles</a:t>
            </a:r>
            <a:br>
              <a:rPr lang="en-US" dirty="0"/>
            </a:br>
            <a:r>
              <a:rPr lang="en-US" sz="4000" dirty="0"/>
              <a:t>(There is much truth to all of them)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259E-4B4D-401F-C1A8-5052AFC012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Attention is all you need</a:t>
            </a:r>
          </a:p>
          <a:p>
            <a:pPr lvl="1"/>
            <a:r>
              <a:rPr lang="en-US" dirty="0"/>
              <a:t>Vectors/Embeddings/Cosine Similarity</a:t>
            </a:r>
          </a:p>
          <a:p>
            <a:r>
              <a:rPr lang="en-US" dirty="0"/>
              <a:t>Chomsky</a:t>
            </a:r>
          </a:p>
          <a:p>
            <a:pPr lvl="1"/>
            <a:r>
              <a:rPr lang="en-US" dirty="0"/>
              <a:t>Innate Hypothesis</a:t>
            </a:r>
          </a:p>
          <a:p>
            <a:r>
              <a:rPr lang="en-US" dirty="0"/>
              <a:t>GOFAI (Good Old-Fashioned AI)</a:t>
            </a:r>
          </a:p>
          <a:p>
            <a:pPr lvl="1"/>
            <a:r>
              <a:rPr lang="en-US" dirty="0"/>
              <a:t>Representation/Semantics/Logic</a:t>
            </a:r>
          </a:p>
          <a:p>
            <a:r>
              <a:rPr lang="en-US" dirty="0"/>
              <a:t>Skinner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Black Boxes</a:t>
            </a:r>
          </a:p>
          <a:p>
            <a:pPr lvl="2"/>
            <a:r>
              <a:rPr lang="en-US" dirty="0"/>
              <a:t>Inputs &amp; Outputs</a:t>
            </a:r>
          </a:p>
          <a:p>
            <a:r>
              <a:rPr lang="en-US" dirty="0"/>
              <a:t>Harris/Firth/Hanks</a:t>
            </a:r>
          </a:p>
          <a:p>
            <a:pPr lvl="1"/>
            <a:r>
              <a:rPr lang="en-US" dirty="0"/>
              <a:t>Corpus Evidence</a:t>
            </a:r>
          </a:p>
          <a:p>
            <a:r>
              <a:rPr lang="en-US" dirty="0"/>
              <a:t>Historical Linguistics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CD34C-077C-A140-B058-60FD8E8E4A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ym typeface="Wingdings" pitchFamily="2" charset="2"/>
              </a:rPr>
              <a:t>History has implications for contemporary language</a:t>
            </a:r>
          </a:p>
          <a:p>
            <a:pPr lvl="1"/>
            <a:r>
              <a:rPr lang="en-US" dirty="0">
                <a:sym typeface="Wingdings" pitchFamily="2" charset="2"/>
              </a:rPr>
              <a:t>But may be hard </a:t>
            </a:r>
          </a:p>
          <a:p>
            <a:pPr lvl="2"/>
            <a:r>
              <a:rPr lang="en-US" dirty="0">
                <a:sym typeface="Wingdings" pitchFamily="2" charset="2"/>
              </a:rPr>
              <a:t>to infer history from a corpus </a:t>
            </a:r>
          </a:p>
          <a:p>
            <a:pPr lvl="2"/>
            <a:r>
              <a:rPr lang="en-US" dirty="0">
                <a:sym typeface="Wingdings" pitchFamily="2" charset="2"/>
              </a:rPr>
              <a:t>of contemporary language</a:t>
            </a:r>
            <a:endParaRPr lang="en-US" dirty="0"/>
          </a:p>
          <a:p>
            <a:r>
              <a:rPr lang="en-US" dirty="0"/>
              <a:t>Etymology</a:t>
            </a:r>
          </a:p>
          <a:p>
            <a:pPr lvl="1"/>
            <a:r>
              <a:rPr lang="en-US" dirty="0"/>
              <a:t>1066 Norman Conquest</a:t>
            </a:r>
          </a:p>
          <a:p>
            <a:pPr lvl="2"/>
            <a:r>
              <a:rPr lang="en-US" dirty="0"/>
              <a:t>For a few hundred years</a:t>
            </a:r>
          </a:p>
          <a:p>
            <a:pPr lvl="3"/>
            <a:r>
              <a:rPr lang="en-US" dirty="0"/>
              <a:t>Peasants spoke Anglo-Saxon</a:t>
            </a:r>
          </a:p>
          <a:p>
            <a:pPr lvl="3"/>
            <a:r>
              <a:rPr lang="en-US" dirty="0"/>
              <a:t>Aristocracy spoke French</a:t>
            </a:r>
          </a:p>
          <a:p>
            <a:pPr lvl="2"/>
            <a:r>
              <a:rPr lang="en-US" dirty="0"/>
              <a:t>English </a:t>
            </a:r>
            <a:r>
              <a:rPr lang="en-US" dirty="0">
                <a:sym typeface="Wingdings" pitchFamily="2" charset="2"/>
              </a:rPr>
              <a:t> Anglo-Saxon + French</a:t>
            </a:r>
            <a:endParaRPr lang="en-US" dirty="0"/>
          </a:p>
          <a:p>
            <a:pPr lvl="2"/>
            <a:r>
              <a:rPr lang="en-US" dirty="0"/>
              <a:t>Word from French: higher register</a:t>
            </a:r>
          </a:p>
          <a:p>
            <a:pPr lvl="1"/>
            <a:r>
              <a:rPr lang="en-US" dirty="0">
                <a:sym typeface="Wingdings" pitchFamily="2" charset="2"/>
              </a:rPr>
              <a:t>Peasants raise </a:t>
            </a:r>
          </a:p>
          <a:p>
            <a:pPr lvl="2"/>
            <a:r>
              <a:rPr lang="en-US" i="1" dirty="0">
                <a:sym typeface="Wingdings" pitchFamily="2" charset="2"/>
              </a:rPr>
              <a:t>cows, calf, swine </a:t>
            </a:r>
            <a:r>
              <a:rPr lang="en-US" dirty="0">
                <a:sym typeface="Wingdings" pitchFamily="2" charset="2"/>
              </a:rPr>
              <a:t>(Anglo-Saxon)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 aristocracy can eat </a:t>
            </a:r>
          </a:p>
          <a:p>
            <a:pPr lvl="2"/>
            <a:r>
              <a:rPr lang="en-US" i="1" dirty="0">
                <a:sym typeface="Wingdings" pitchFamily="2" charset="2"/>
              </a:rPr>
              <a:t>beef, veal, pork </a:t>
            </a:r>
            <a:r>
              <a:rPr lang="en-US" dirty="0">
                <a:sym typeface="Wingdings" pitchFamily="2" charset="2"/>
              </a:rPr>
              <a:t>(French)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5A587-CE81-C981-596A-EEC1293C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4DE71-B8E0-1CA5-D22D-BD26788F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7398C-93B4-D6F4-6216-99CD3D4C8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have amazing </a:t>
            </a:r>
          </a:p>
          <a:p>
            <a:pPr lvl="1"/>
            <a:r>
              <a:rPr lang="en-US" dirty="0"/>
              <a:t>Strengths: fluency</a:t>
            </a:r>
          </a:p>
          <a:p>
            <a:pPr lvl="1"/>
            <a:r>
              <a:rPr lang="en-US" dirty="0"/>
              <a:t>Weaknesses: trustworthiness (hallucinations)</a:t>
            </a:r>
          </a:p>
          <a:p>
            <a:r>
              <a:rPr lang="en-US" dirty="0"/>
              <a:t>Educational testing: </a:t>
            </a:r>
          </a:p>
          <a:p>
            <a:pPr lvl="1"/>
            <a:r>
              <a:rPr lang="en-US" dirty="0"/>
              <a:t>Measure vocabulary size</a:t>
            </a:r>
          </a:p>
          <a:p>
            <a:pPr lvl="1"/>
            <a:r>
              <a:rPr lang="en-US" dirty="0"/>
              <a:t>Assumption: Vocabulary size </a:t>
            </a:r>
            <a:r>
              <a:rPr lang="en-US" dirty="0">
                <a:sym typeface="Wingdings" pitchFamily="2" charset="2"/>
              </a:rPr>
              <a:t> “Intelligence”  Success in life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CE6999-346D-876F-83A7-B92CA9961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0926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itchFamily="2" charset="2"/>
              </a:rPr>
              <a:t>Old tests may not continue to work</a:t>
            </a:r>
          </a:p>
          <a:p>
            <a:pPr lvl="1"/>
            <a:r>
              <a:rPr lang="en-US" dirty="0">
                <a:sym typeface="Wingdings" pitchFamily="2" charset="2"/>
              </a:rPr>
              <a:t>Turing Test (Imitation Game)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can fool a person  </a:t>
            </a:r>
          </a:p>
          <a:p>
            <a:pPr lvl="2"/>
            <a:r>
              <a:rPr lang="en-US" dirty="0">
                <a:sym typeface="Wingdings" pitchFamily="2" charset="2"/>
              </a:rPr>
              <a:t>Is it “intelligent”?</a:t>
            </a:r>
          </a:p>
          <a:p>
            <a:pPr lvl="1"/>
            <a:r>
              <a:rPr lang="en-US" dirty="0">
                <a:sym typeface="Wingdings" pitchFamily="2" charset="2"/>
              </a:rPr>
              <a:t>IQ Tests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has a larger vocabulary than you have  </a:t>
            </a:r>
          </a:p>
          <a:p>
            <a:pPr lvl="2"/>
            <a:r>
              <a:rPr lang="en-US" dirty="0">
                <a:sym typeface="Wingdings" pitchFamily="2" charset="2"/>
              </a:rPr>
              <a:t>Is it smarter than you are?</a:t>
            </a:r>
          </a:p>
          <a:p>
            <a:r>
              <a:rPr lang="en-US" dirty="0">
                <a:sym typeface="Wingdings" pitchFamily="2" charset="2"/>
              </a:rPr>
              <a:t>Ethical challenges</a:t>
            </a:r>
          </a:p>
          <a:p>
            <a:pPr lvl="1"/>
            <a:r>
              <a:rPr lang="en-US" dirty="0">
                <a:sym typeface="Wingdings" pitchFamily="2" charset="2"/>
              </a:rPr>
              <a:t>“The million-word gap”</a:t>
            </a:r>
          </a:p>
          <a:p>
            <a:pPr lvl="2"/>
            <a:r>
              <a:rPr lang="en-US" dirty="0">
                <a:sym typeface="Wingdings" pitchFamily="2" charset="2"/>
              </a:rPr>
              <a:t>Children in richer homes  </a:t>
            </a:r>
          </a:p>
          <a:p>
            <a:pPr lvl="2"/>
            <a:r>
              <a:rPr lang="en-US" dirty="0">
                <a:sym typeface="Wingdings" pitchFamily="2" charset="2"/>
              </a:rPr>
              <a:t>Hear more language  </a:t>
            </a:r>
          </a:p>
          <a:p>
            <a:pPr lvl="2"/>
            <a:r>
              <a:rPr lang="en-US" dirty="0">
                <a:sym typeface="Wingdings" pitchFamily="2" charset="2"/>
              </a:rPr>
              <a:t>Larger vocabulary  </a:t>
            </a:r>
          </a:p>
          <a:p>
            <a:pPr lvl="2"/>
            <a:r>
              <a:rPr lang="en-US" dirty="0">
                <a:sym typeface="Wingdings" pitchFamily="2" charset="2"/>
              </a:rPr>
              <a:t>More success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0EE6-EAF6-80A9-D5AE-D86D80D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BA2FE1C-A215-FF90-4FAA-F4EBD2FFC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168" y="65506"/>
            <a:ext cx="1626538" cy="16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4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Don’t traffic in misinformation</a:t>
            </a:r>
          </a:p>
          <a:p>
            <a:pPr lvl="2"/>
            <a:r>
              <a:rPr lang="en-US" dirty="0">
                <a:sym typeface="Wingdings" pitchFamily="2" charset="2"/>
              </a:rPr>
              <a:t>You are responsible for what you say</a:t>
            </a: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</a:t>
            </a:r>
          </a:p>
          <a:p>
            <a:r>
              <a:rPr lang="en-US" dirty="0"/>
              <a:t>Testing/Evaluation: </a:t>
            </a:r>
          </a:p>
          <a:p>
            <a:pPr lvl="1"/>
            <a:r>
              <a:rPr lang="en-US" dirty="0"/>
              <a:t>Turing Test and IQ Tests may not survive the test of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D71-5EF6-5C56-BCC8-59111943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FDF9B85-BAF0-2EFB-7B38-CC950C14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3F03A23-E06F-1DD1-6767-0890F5488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5CDBB-5FD7-1EE8-2E19-FEBE78A7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6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814E4-D7ED-774C-453E-6BFC39747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D053C8-7E74-A3B3-ED4A-C3DED905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B872CE-510F-8574-3385-5657BE8E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409FD-A7DA-800E-9A55-95B8E963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362D12-EDAF-9DFA-F2E3-644303FB6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41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E239-5C6B-6712-FEDB-E6465134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32F-B751-636C-7C09-5FEEBEBAB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Psycholinguistics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Faster reaction times (RT)</a:t>
            </a:r>
          </a:p>
          <a:p>
            <a:r>
              <a:rPr lang="en-US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6B1DE-772B-73E6-9959-1BBA7D5D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17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93B4-C478-DD66-BDC7-4C83C70A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3DDDA-D35D-06AC-F450-D4B2953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predictable contexts </a:t>
            </a:r>
            <a:r>
              <a:rPr lang="en-US" sz="3600" dirty="0">
                <a:sym typeface="Wingdings" pitchFamily="2" charset="2"/>
              </a:rPr>
              <a:t> Faster reaction times (RT)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D7B8E-9B1F-8F64-5103-C3077499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effect: Word Frequency</a:t>
            </a:r>
          </a:p>
          <a:p>
            <a:pPr lvl="1"/>
            <a:r>
              <a:rPr lang="en-US" dirty="0"/>
              <a:t>More frequent words are more predictable </a:t>
            </a:r>
          </a:p>
          <a:p>
            <a:pPr lvl="1"/>
            <a:r>
              <a:rPr lang="en-US" dirty="0"/>
              <a:t>than less frequency words</a:t>
            </a:r>
          </a:p>
          <a:p>
            <a:r>
              <a:rPr lang="en-US" dirty="0"/>
              <a:t>Second order effect: Word Associations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</a:t>
            </a:r>
          </a:p>
          <a:p>
            <a:pPr lvl="1"/>
            <a:r>
              <a:rPr lang="en-US" dirty="0">
                <a:sym typeface="Wingdings" pitchFamily="2" charset="2"/>
              </a:rPr>
              <a:t>Subjects respond quicker and more accurately to “nurse”</a:t>
            </a:r>
          </a:p>
          <a:p>
            <a:pPr lvl="2"/>
            <a:r>
              <a:rPr lang="en-US" dirty="0">
                <a:sym typeface="Wingdings" pitchFamily="2" charset="2"/>
              </a:rPr>
              <a:t>when it is predictable from context (priming)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D2C3-B25C-8DB4-5818-88D660C1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5D3283-26DC-D76B-1BC5-C88C93F7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2" y="4707628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6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885F-FFF6-5DE4-8798-0A05340C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Associations</a:t>
            </a:r>
            <a:br>
              <a:rPr lang="en-US" dirty="0"/>
            </a:br>
            <a:r>
              <a:rPr lang="en-US" sz="2800" dirty="0">
                <a:hlinkClick r:id="rId2"/>
              </a:rPr>
              <a:t>https://wordassociation.org/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34ECB-019A-2B73-3F6A-6039D2CFC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032" y="1825625"/>
            <a:ext cx="8089936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7566-8C79-18AA-D524-1C8D1DD9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963F4-3557-BB0C-20AC-96C661B3B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1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17E031E-BB47-F878-5869-0B909F55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3"/>
          <a:stretch>
            <a:fillRect/>
          </a:stretch>
        </p:blipFill>
        <p:spPr>
          <a:xfrm>
            <a:off x="47897" y="82730"/>
            <a:ext cx="4133665" cy="992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4C7CC-20C8-8C9C-3C8F-6888C6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77" y="715464"/>
            <a:ext cx="6762795" cy="1325563"/>
          </a:xfrm>
          <a:ln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Chapter 6: </a:t>
            </a:r>
            <a:br>
              <a:rPr lang="en-US" sz="3600" dirty="0"/>
            </a:br>
            <a:r>
              <a:rPr lang="en-US" sz="3600" dirty="0"/>
              <a:t>Vector Semantics and Embeddings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05909-9A49-21CC-1635-0D0A1117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4B7A-05F0-9158-D06C-DD3AEC7533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6.1: Lexical Semantics</a:t>
            </a:r>
          </a:p>
          <a:p>
            <a:r>
              <a:rPr lang="en-US" dirty="0"/>
              <a:t>6.2: Vector Semantics</a:t>
            </a:r>
          </a:p>
          <a:p>
            <a:r>
              <a:rPr lang="en-US" dirty="0"/>
              <a:t>6.3: Words and Vectors</a:t>
            </a:r>
          </a:p>
          <a:p>
            <a:r>
              <a:rPr lang="en-US" dirty="0"/>
              <a:t>6.4: Cosines (Similarity)</a:t>
            </a:r>
          </a:p>
          <a:p>
            <a:r>
              <a:rPr lang="en-US" dirty="0"/>
              <a:t>6.5: Term Weighting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6.6: Pointwise Mutual Information (PMI)</a:t>
            </a:r>
          </a:p>
          <a:p>
            <a:r>
              <a:rPr lang="en-US" dirty="0"/>
              <a:t>6.7: Apps of TF-IDF &amp; PMI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70BBF-B084-AA27-573E-6670713A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985E0-B7CB-1F58-908F-DBFE8ACDC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6.8: Word2Vec</a:t>
            </a:r>
          </a:p>
          <a:p>
            <a:r>
              <a:rPr lang="en-US" dirty="0"/>
              <a:t>6.9: Visualizing Embeddings</a:t>
            </a:r>
          </a:p>
          <a:p>
            <a:r>
              <a:rPr lang="en-US" dirty="0"/>
              <a:t>6.10: Semantic Properties of Embeddings</a:t>
            </a:r>
          </a:p>
          <a:p>
            <a:r>
              <a:rPr lang="en-US" dirty="0"/>
              <a:t>6.11: Bias and Embeddings</a:t>
            </a:r>
          </a:p>
          <a:p>
            <a:r>
              <a:rPr lang="en-US" dirty="0"/>
              <a:t>6.12: Evaluating Vector Models</a:t>
            </a:r>
          </a:p>
          <a:p>
            <a:r>
              <a:rPr lang="en-US" dirty="0"/>
              <a:t>6.13: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0AF-B7D0-31B0-70C5-B40E5888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7D82240F-766E-24DD-CC3D-9DB7BE934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63" y="4248364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96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4" y="1778295"/>
            <a:ext cx="7298965" cy="19485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Priming &amp; Word Associations</a:t>
            </a:r>
            <a:br>
              <a:rPr lang="en-US" sz="2800" dirty="0"/>
            </a:br>
            <a:r>
              <a:rPr lang="en-US" sz="2800" dirty="0"/>
              <a:t>Task: Subject is given two strings and responds “yes” if both are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" y="1948543"/>
            <a:ext cx="438419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8" y="3556590"/>
            <a:ext cx="7695342" cy="31598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884147" y="5505133"/>
            <a:ext cx="6941902" cy="384038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57510" y="3344762"/>
            <a:ext cx="3797588" cy="382076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6178" y="3439886"/>
            <a:ext cx="1306165" cy="307742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515BB-FE70-7E3C-B8FC-AB82A32B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6" y="0"/>
            <a:ext cx="1120030" cy="11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F0AB1-3D65-60EC-4630-4A508B76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66A53-8BCB-4F62-1DA8-48A69E59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Size of Priming Effect (Split Second):</a:t>
            </a:r>
            <a:br>
              <a:rPr lang="en-US" dirty="0"/>
            </a:br>
            <a:r>
              <a:rPr lang="en-US" dirty="0"/>
              <a:t>855 msec v. 940 msec (from previous slide)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EDEBF-014D-8B3F-2D57-6D1AFE728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1 vs System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 (Unconscious)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Slow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Rules of Thumb</a:t>
            </a:r>
          </a:p>
          <a:p>
            <a:pPr lvl="1"/>
            <a:r>
              <a:rPr lang="en-US" dirty="0"/>
              <a:t>500 msec: </a:t>
            </a:r>
          </a:p>
          <a:p>
            <a:pPr lvl="2"/>
            <a:r>
              <a:rPr lang="en-US" dirty="0"/>
              <a:t>Push a button after tone</a:t>
            </a:r>
          </a:p>
          <a:p>
            <a:pPr lvl="1"/>
            <a:r>
              <a:rPr lang="en-US" dirty="0"/>
              <a:t>1000 msec: Lexical retrieval</a:t>
            </a:r>
          </a:p>
          <a:p>
            <a:pPr lvl="2"/>
            <a:r>
              <a:rPr lang="en-US" dirty="0"/>
              <a:t>Push one button for words and another button for non-words</a:t>
            </a:r>
          </a:p>
          <a:p>
            <a:pPr lvl="1"/>
            <a:r>
              <a:rPr lang="en-US" dirty="0"/>
              <a:t>Longer: System 2</a:t>
            </a:r>
          </a:p>
          <a:p>
            <a:pPr lvl="2"/>
            <a:r>
              <a:rPr lang="en-US" dirty="0"/>
              <a:t>Explain your work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D2249A43-BC3C-09B0-4B4B-DDF66B463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F6535-A877-9813-1C1F-5459FC8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511EB0D-93F7-E5D7-7857-72C14102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4" y="0"/>
            <a:ext cx="1190032" cy="119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5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F715-77A2-662E-EC09-D5551A8A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23E0-4D9D-A3C8-5C6A-86A87285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Consequences for Artificial Intelligence (AI)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09BC5-1D84-CD13-7ACE-C1B84D611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en-US" dirty="0"/>
              <a:t>Recent excitement in AI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1"/>
            <a:r>
              <a:rPr lang="en-US" dirty="0" err="1"/>
              <a:t>ChatBots</a:t>
            </a:r>
            <a:r>
              <a:rPr lang="en-US" dirty="0"/>
              <a:t> (ChatGPT)</a:t>
            </a:r>
          </a:p>
          <a:p>
            <a:r>
              <a:rPr lang="en-US" dirty="0"/>
              <a:t>Thus far, more effective </a:t>
            </a:r>
          </a:p>
          <a:p>
            <a:pPr lvl="1"/>
            <a:r>
              <a:rPr lang="en-US" dirty="0"/>
              <a:t>for System 1 tasks </a:t>
            </a:r>
          </a:p>
          <a:p>
            <a:pPr lvl="1"/>
            <a:r>
              <a:rPr lang="en-US" dirty="0"/>
              <a:t>than System 2 tasks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F1817210-325A-E3C4-0EC4-4554B7BEE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F287A-A41B-0D41-0529-CD5ECC7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13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62B68-BA89-97B9-9B38-5BFC6716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B960-0879-E753-0AFC-73886B5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08BE0-0504-BD69-98A3-C7EEB712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C868-9807-7A72-1435-F30A5AE0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27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B151D-F1EC-BB07-7004-4F8FC1F1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26E-5EAD-5478-B662-801ABEFD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015E-7A0E-D064-4CC6-2CF064CF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Lexicography: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More effective examples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C7C3F-138B-AA5B-B94A-0CF42A2F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7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8442-FD2D-EE8C-5B66-ECBAA995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60FC4-6BAB-39BD-3E39-7E0BDB5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C14D83-209C-3789-6748-578BE611E9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27725" y="223838"/>
            <a:ext cx="6264275" cy="6132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E533F-B527-6279-D72F-E6426C33941B}"/>
              </a:ext>
            </a:extLst>
          </p:cNvPr>
          <p:cNvSpPr txBox="1"/>
          <p:nvPr/>
        </p:nvSpPr>
        <p:spPr>
          <a:xfrm>
            <a:off x="278079" y="2934889"/>
            <a:ext cx="5397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421028-AA5A-1254-1200-AE52E118306E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07D1AF-DA68-DA13-B917-A7134254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5751CDE-DD3E-2268-41ED-103A52ED98CF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3EA5A99-2E98-12B2-B320-E46A6221DECD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BCA9FD7-E17B-D5C8-3FDB-94208D0C88A9}"/>
              </a:ext>
            </a:extLst>
          </p:cNvPr>
          <p:cNvSpPr/>
          <p:nvPr/>
        </p:nvSpPr>
        <p:spPr>
          <a:xfrm>
            <a:off x="9170270" y="1537898"/>
            <a:ext cx="2115790" cy="797951"/>
          </a:xfrm>
          <a:prstGeom prst="wedgeRoundRectCallout">
            <a:avLst>
              <a:gd name="adj1" fmla="val -59776"/>
              <a:gd name="adj2" fmla="val 7775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Zipf’s Law</a:t>
            </a:r>
          </a:p>
        </p:txBody>
      </p:sp>
    </p:spTree>
    <p:extLst>
      <p:ext uri="{BB962C8B-B14F-4D97-AF65-F5344CB8AC3E}">
        <p14:creationId xmlns:p14="http://schemas.microsoft.com/office/powerpoint/2010/main" val="25411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br>
                  <a:rPr lang="en-US" dirty="0"/>
                </a:br>
                <a:r>
                  <a:rPr lang="en-US" dirty="0"/>
                  <a:t>Predictability </a:t>
                </a:r>
                <a:r>
                  <a:rPr lang="en-US" dirty="0">
                    <a:sym typeface="Wingdings" pitchFamily="2" charset="2"/>
                  </a:rPr>
                  <a:t> Better Compression</a:t>
                </a:r>
                <a:br>
                  <a:rPr lang="en-US" dirty="0"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133333" b="-27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0EF82D-D92F-FC51-14AE-B717EAAB9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75" t="-10000" r="-306349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0000" r="-3125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13793" r="-3125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206667" r="-3125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306667" r="-3125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420690" r="-3125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503333" r="-3125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8FBC1-B008-D6DA-1B86-9BA2C7036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Non-Uniform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1.75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−1.75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387" t="-10000" r="-30000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0000" r="-3279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13793" r="-3279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206667" r="-3279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306667" r="-3279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420690" r="-3279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6774" t="-503333" r="-10161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503333" r="-3279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9DE-53A1-5E13-6A80-2B389122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D71AC0-E821-2ED6-BBE7-1A746A07F78B}"/>
              </a:ext>
            </a:extLst>
          </p:cNvPr>
          <p:cNvCxnSpPr/>
          <p:nvPr/>
        </p:nvCxnSpPr>
        <p:spPr>
          <a:xfrm flipV="1">
            <a:off x="914400" y="5448964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57C5C2-8E51-7BF4-5A24-E14171758D66}"/>
              </a:ext>
            </a:extLst>
          </p:cNvPr>
          <p:cNvCxnSpPr>
            <a:cxnSpLocks/>
          </p:cNvCxnSpPr>
          <p:nvPr/>
        </p:nvCxnSpPr>
        <p:spPr>
          <a:xfrm>
            <a:off x="914400" y="594702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B120A8-F968-5F79-6DF5-4FD3693D9B0B}"/>
              </a:ext>
            </a:extLst>
          </p:cNvPr>
          <p:cNvCxnSpPr>
            <a:cxnSpLocks/>
          </p:cNvCxnSpPr>
          <p:nvPr/>
        </p:nvCxnSpPr>
        <p:spPr>
          <a:xfrm flipV="1">
            <a:off x="1663032" y="5107467"/>
            <a:ext cx="725195" cy="34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32E966-7C90-EE09-CFD7-DAB3260C6E42}"/>
              </a:ext>
            </a:extLst>
          </p:cNvPr>
          <p:cNvCxnSpPr>
            <a:cxnSpLocks/>
          </p:cNvCxnSpPr>
          <p:nvPr/>
        </p:nvCxnSpPr>
        <p:spPr>
          <a:xfrm>
            <a:off x="1704358" y="5416963"/>
            <a:ext cx="707306" cy="249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BB25A8-988F-F814-2D11-4A896EDE5DD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683695" y="6040307"/>
            <a:ext cx="704532" cy="323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A2E6F5-B20D-A2D9-67CC-F61922769811}"/>
              </a:ext>
            </a:extLst>
          </p:cNvPr>
          <p:cNvCxnSpPr>
            <a:cxnSpLocks/>
          </p:cNvCxnSpPr>
          <p:nvPr/>
        </p:nvCxnSpPr>
        <p:spPr>
          <a:xfrm>
            <a:off x="1652338" y="633880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676BD7-E4AC-310A-56E8-C74509F28EB4}"/>
              </a:ext>
            </a:extLst>
          </p:cNvPr>
          <p:cNvSpPr txBox="1"/>
          <p:nvPr/>
        </p:nvSpPr>
        <p:spPr>
          <a:xfrm>
            <a:off x="2404176" y="48921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50B61-BE71-7458-0F23-091FF9ABFC1A}"/>
              </a:ext>
            </a:extLst>
          </p:cNvPr>
          <p:cNvSpPr txBox="1"/>
          <p:nvPr/>
        </p:nvSpPr>
        <p:spPr>
          <a:xfrm>
            <a:off x="2394600" y="545213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AD4EE8-08B3-BFFF-72D9-AB642E5C584D}"/>
              </a:ext>
            </a:extLst>
          </p:cNvPr>
          <p:cNvSpPr txBox="1"/>
          <p:nvPr/>
        </p:nvSpPr>
        <p:spPr>
          <a:xfrm>
            <a:off x="2388227" y="58556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44E3C7-07B3-C3AF-FFED-9CE6AB34A22D}"/>
              </a:ext>
            </a:extLst>
          </p:cNvPr>
          <p:cNvSpPr txBox="1"/>
          <p:nvPr/>
        </p:nvSpPr>
        <p:spPr>
          <a:xfrm>
            <a:off x="2400970" y="65277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C0177-AE24-1C10-9802-7BE93706C4B9}"/>
              </a:ext>
            </a:extLst>
          </p:cNvPr>
          <p:cNvSpPr txBox="1"/>
          <p:nvPr/>
        </p:nvSpPr>
        <p:spPr>
          <a:xfrm>
            <a:off x="1057488" y="52453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C9482-593E-69EB-FFCE-A889722723B1}"/>
              </a:ext>
            </a:extLst>
          </p:cNvPr>
          <p:cNvSpPr txBox="1"/>
          <p:nvPr/>
        </p:nvSpPr>
        <p:spPr>
          <a:xfrm>
            <a:off x="1683695" y="4894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885B53-5B0B-52ED-84A1-372620728AB0}"/>
              </a:ext>
            </a:extLst>
          </p:cNvPr>
          <p:cNvSpPr txBox="1"/>
          <p:nvPr/>
        </p:nvSpPr>
        <p:spPr>
          <a:xfrm>
            <a:off x="1057488" y="61541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1D5BA2-626B-BBE8-CB0B-026C711546C4}"/>
              </a:ext>
            </a:extLst>
          </p:cNvPr>
          <p:cNvSpPr txBox="1"/>
          <p:nvPr/>
        </p:nvSpPr>
        <p:spPr>
          <a:xfrm>
            <a:off x="1789721" y="653312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A68E22-836B-22FF-1CDA-CA1278D80C89}"/>
              </a:ext>
            </a:extLst>
          </p:cNvPr>
          <p:cNvSpPr txBox="1"/>
          <p:nvPr/>
        </p:nvSpPr>
        <p:spPr>
          <a:xfrm>
            <a:off x="1837744" y="58079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8274EE-E932-F337-FFBD-D141A689D1B5}"/>
              </a:ext>
            </a:extLst>
          </p:cNvPr>
          <p:cNvSpPr txBox="1"/>
          <p:nvPr/>
        </p:nvSpPr>
        <p:spPr>
          <a:xfrm>
            <a:off x="2144892" y="52689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5E26945-6D5F-7D45-526A-FBE199A041B2}"/>
              </a:ext>
            </a:extLst>
          </p:cNvPr>
          <p:cNvCxnSpPr/>
          <p:nvPr/>
        </p:nvCxnSpPr>
        <p:spPr>
          <a:xfrm flipV="1">
            <a:off x="6358690" y="5151161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F7920-4061-7DEC-446F-CB5860118120}"/>
              </a:ext>
            </a:extLst>
          </p:cNvPr>
          <p:cNvCxnSpPr>
            <a:cxnSpLocks/>
          </p:cNvCxnSpPr>
          <p:nvPr/>
        </p:nvCxnSpPr>
        <p:spPr>
          <a:xfrm>
            <a:off x="6358690" y="564921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DFC55-57D9-62FB-26B1-4F43F2CE20C8}"/>
              </a:ext>
            </a:extLst>
          </p:cNvPr>
          <p:cNvCxnSpPr>
            <a:cxnSpLocks/>
          </p:cNvCxnSpPr>
          <p:nvPr/>
        </p:nvCxnSpPr>
        <p:spPr>
          <a:xfrm flipV="1">
            <a:off x="7815532" y="5962039"/>
            <a:ext cx="725195" cy="471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1CDDDC-923B-2C45-81EE-13D6559588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858218" y="6466552"/>
            <a:ext cx="752382" cy="72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B1057A-E575-91FD-F0F7-5035183F1CDB}"/>
              </a:ext>
            </a:extLst>
          </p:cNvPr>
          <p:cNvCxnSpPr>
            <a:cxnSpLocks/>
          </p:cNvCxnSpPr>
          <p:nvPr/>
        </p:nvCxnSpPr>
        <p:spPr>
          <a:xfrm>
            <a:off x="7096628" y="604099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CA3F87-0A73-E4AD-9FA8-87AABABCA819}"/>
              </a:ext>
            </a:extLst>
          </p:cNvPr>
          <p:cNvSpPr txBox="1"/>
          <p:nvPr/>
        </p:nvSpPr>
        <p:spPr>
          <a:xfrm>
            <a:off x="7067682" y="49030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D0DDA8-26D6-FDB1-41DD-DE8167EB40EC}"/>
              </a:ext>
            </a:extLst>
          </p:cNvPr>
          <p:cNvSpPr txBox="1"/>
          <p:nvPr/>
        </p:nvSpPr>
        <p:spPr>
          <a:xfrm>
            <a:off x="7731684" y="543804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853C5B-7E0D-0461-0329-B7A34F493112}"/>
              </a:ext>
            </a:extLst>
          </p:cNvPr>
          <p:cNvSpPr txBox="1"/>
          <p:nvPr/>
        </p:nvSpPr>
        <p:spPr>
          <a:xfrm>
            <a:off x="8569841" y="5739189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93F1B7-5DF5-3090-3246-D305A37F69BE}"/>
              </a:ext>
            </a:extLst>
          </p:cNvPr>
          <p:cNvSpPr txBox="1"/>
          <p:nvPr/>
        </p:nvSpPr>
        <p:spPr>
          <a:xfrm>
            <a:off x="8786215" y="636311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8C150F-DCBC-DE2A-3DEE-53F43FE8ADC7}"/>
              </a:ext>
            </a:extLst>
          </p:cNvPr>
          <p:cNvSpPr txBox="1"/>
          <p:nvPr/>
        </p:nvSpPr>
        <p:spPr>
          <a:xfrm>
            <a:off x="6517199" y="497374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BC3921-E69D-299E-42CF-7A9C6FEEB6F7}"/>
              </a:ext>
            </a:extLst>
          </p:cNvPr>
          <p:cNvSpPr txBox="1"/>
          <p:nvPr/>
        </p:nvSpPr>
        <p:spPr>
          <a:xfrm>
            <a:off x="6501778" y="58563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E18E16-02FF-30F0-D97A-A7D8F92FEDA3}"/>
              </a:ext>
            </a:extLst>
          </p:cNvPr>
          <p:cNvSpPr txBox="1"/>
          <p:nvPr/>
        </p:nvSpPr>
        <p:spPr>
          <a:xfrm>
            <a:off x="7234011" y="62353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FC5694-8FD3-B60E-A0A7-2DF30485ECD5}"/>
              </a:ext>
            </a:extLst>
          </p:cNvPr>
          <p:cNvSpPr txBox="1"/>
          <p:nvPr/>
        </p:nvSpPr>
        <p:spPr>
          <a:xfrm>
            <a:off x="7221274" y="55926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C0190E-71F1-88F7-A8CA-7EEFB98CF21E}"/>
              </a:ext>
            </a:extLst>
          </p:cNvPr>
          <p:cNvSpPr txBox="1"/>
          <p:nvPr/>
        </p:nvSpPr>
        <p:spPr>
          <a:xfrm>
            <a:off x="8027621" y="5894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E57F0C-91F0-5248-9D4B-531A921BD18C}"/>
              </a:ext>
            </a:extLst>
          </p:cNvPr>
          <p:cNvCxnSpPr>
            <a:cxnSpLocks/>
          </p:cNvCxnSpPr>
          <p:nvPr/>
        </p:nvCxnSpPr>
        <p:spPr>
          <a:xfrm flipV="1">
            <a:off x="7113516" y="5683225"/>
            <a:ext cx="632143" cy="393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794F6D-29CA-7369-D1B6-B0C3A53A7504}"/>
              </a:ext>
            </a:extLst>
          </p:cNvPr>
          <p:cNvSpPr txBox="1"/>
          <p:nvPr/>
        </p:nvSpPr>
        <p:spPr>
          <a:xfrm>
            <a:off x="7969632" y="64311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CC1616-2358-2CBD-E095-D3611346CEEF}"/>
              </a:ext>
            </a:extLst>
          </p:cNvPr>
          <p:cNvSpPr/>
          <p:nvPr/>
        </p:nvSpPr>
        <p:spPr>
          <a:xfrm>
            <a:off x="3245853" y="2427705"/>
            <a:ext cx="1737894" cy="2464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954926F-A956-7E2B-0FFA-EAC2E182CFE0}"/>
              </a:ext>
            </a:extLst>
          </p:cNvPr>
          <p:cNvSpPr/>
          <p:nvPr/>
        </p:nvSpPr>
        <p:spPr>
          <a:xfrm>
            <a:off x="6054513" y="2108413"/>
            <a:ext cx="4388897" cy="4692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ular Callout 62">
            <a:extLst>
              <a:ext uri="{FF2B5EF4-FFF2-40B4-BE49-F238E27FC236}">
                <a16:creationId xmlns:a16="http://schemas.microsoft.com/office/drawing/2014/main" id="{8F3C7DD2-6099-BCEA-6D3D-794E83DB4147}"/>
              </a:ext>
            </a:extLst>
          </p:cNvPr>
          <p:cNvSpPr/>
          <p:nvPr/>
        </p:nvSpPr>
        <p:spPr>
          <a:xfrm>
            <a:off x="854654" y="1172683"/>
            <a:ext cx="2274277" cy="609600"/>
          </a:xfrm>
          <a:prstGeom prst="wedgeRectCallout">
            <a:avLst>
              <a:gd name="adj1" fmla="val -14601"/>
              <a:gd name="adj2" fmla="val 96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Worst Case</a:t>
            </a:r>
          </a:p>
        </p:txBody>
      </p:sp>
    </p:spTree>
    <p:extLst>
      <p:ext uri="{BB962C8B-B14F-4D97-AF65-F5344CB8AC3E}">
        <p14:creationId xmlns:p14="http://schemas.microsoft.com/office/powerpoint/2010/main" val="22675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E94F-07ED-C1B4-E4FE-B684F816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 from corpus evidence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Brown Corpus: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words</a:t>
                </a:r>
              </a:p>
              <a:p>
                <a:r>
                  <a:rPr lang="en-US" dirty="0"/>
                  <a:t>Frequency of Kennedy: 104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𝐾𝑒𝑛𝑛𝑒𝑑𝑦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𝐾𝑒𝑛𝑛𝑒𝑑𝑦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104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A1B8-682E-E6A1-57F1-FF9FB484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25596E-EEE6-1F54-F3C2-DDFE1623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/>
              <a:t>Unix for Poets</a:t>
            </a:r>
            <a:br>
              <a:rPr lang="en-US" sz="2800" dirty="0"/>
            </a:br>
            <a:r>
              <a:rPr lang="en-US" sz="1800" dirty="0">
                <a:hlinkClick r:id="rId2"/>
              </a:rPr>
              <a:t>https://web.stanford.edu/class/cs124/kwc-unix-for-poets.pdf</a:t>
            </a:r>
            <a:r>
              <a:rPr lang="en-US" sz="1800" dirty="0"/>
              <a:t>  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9CF0-CBE0-E64E-0AA1-BD9B26E7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00151-C780-28C3-8F8D-750BCE10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452" y="48460"/>
            <a:ext cx="1658687" cy="1658687"/>
          </a:xfrm>
          <a:prstGeom prst="rect">
            <a:avLst/>
          </a:prstGeom>
        </p:spPr>
      </p:pic>
      <p:pic>
        <p:nvPicPr>
          <p:cNvPr id="30" name="Content Placeholder 1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68F4AFC2-B4A9-84E0-5CD8-6B4BA54152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858074"/>
            <a:ext cx="5181600" cy="4286439"/>
          </a:xfrm>
        </p:spPr>
      </p:pic>
      <p:pic>
        <p:nvPicPr>
          <p:cNvPr id="31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20F027-CAE4-CBCF-ACB9-F4A6985CE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546491" y="1825625"/>
            <a:ext cx="44330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2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7D22A7-AB7C-03CE-193F-AFB2C93FB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B8A5-6A83-495B-A7FD-B2A9B0E5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err="1"/>
              <a:t>ngrams</a:t>
            </a:r>
            <a:endParaRPr lang="en-US" dirty="0"/>
          </a:p>
        </p:txBody>
      </p:sp>
      <p:pic>
        <p:nvPicPr>
          <p:cNvPr id="11" name="Content Placeholder 10" descr="A computer code with text&#10;&#10;AI-generated content may be incorrect.">
            <a:extLst>
              <a:ext uri="{FF2B5EF4-FFF2-40B4-BE49-F238E27FC236}">
                <a16:creationId xmlns:a16="http://schemas.microsoft.com/office/drawing/2014/main" id="{656B9173-4A3A-9374-7B5E-1494846AC4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7792" y="1478079"/>
            <a:ext cx="5357208" cy="4983932"/>
          </a:xfrm>
        </p:spPr>
      </p:pic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0BE01ED-BBD9-3EF7-1657-EF88C72346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5000" y="1301550"/>
            <a:ext cx="6377848" cy="450034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D1E7D-8344-2FC2-3A09-1438E406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E283-F2B0-0914-A1D3-8E0D84EA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teaching simple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E2433F-6FB3-2BAD-A6FF-71E867813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Pipes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7EBF5-C907-1D9E-9BC1-E8331C18A3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Linguists 👍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214642-9031-2257-6F17-008279BF5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(NLTK)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16807-0C90-5F5A-A925-FFD3050EF0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Most others 👍</a:t>
            </a:r>
          </a:p>
          <a:p>
            <a:pPr lvl="1"/>
            <a:r>
              <a:rPr lang="en-US" sz="1600" dirty="0">
                <a:hlinkClick r:id="rId2"/>
              </a:rPr>
              <a:t>https://www.nltk.org/howto/collocations.html</a:t>
            </a:r>
            <a:r>
              <a:rPr lang="en-US" sz="1600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28760-4467-71C2-2827-7C5096AD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721298-DF9A-FDC9-1402-95C1DC1C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21" y="3229809"/>
            <a:ext cx="2002589" cy="200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23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8361AF-25DE-64AE-CAC7-08C499FD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Predictability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6C1A0C-1D35-9404-0FCF-78C91A0E5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Predictability is helpful</a:t>
            </a:r>
          </a:p>
          <a:p>
            <a:pPr lvl="1"/>
            <a:r>
              <a:rPr lang="en-US" dirty="0"/>
              <a:t>Faster reaction times (RT)</a:t>
            </a:r>
          </a:p>
          <a:p>
            <a:pPr lvl="1"/>
            <a:r>
              <a:rPr lang="en-US" dirty="0"/>
              <a:t>Fewer errors</a:t>
            </a:r>
          </a:p>
          <a:p>
            <a:pPr lvl="1"/>
            <a:r>
              <a:rPr lang="en-US" dirty="0"/>
              <a:t>Better examples</a:t>
            </a:r>
          </a:p>
          <a:p>
            <a:pPr lvl="1"/>
            <a:r>
              <a:rPr lang="en-US" dirty="0"/>
              <a:t>Better compression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0348E6-6F61-F9F5-87BE-E4ED7A7609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Interdisciplinary</a:t>
            </a:r>
          </a:p>
          <a:p>
            <a:pPr lvl="1"/>
            <a:r>
              <a:rPr lang="en-US" dirty="0"/>
              <a:t>Psycholinguistics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Information Theory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2E179-9780-5D8A-589E-AB5B2663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45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58D339-72EB-8F06-0E58-EC643D19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/>
              </a:p>
              <a:p>
                <a:pPr lvl="1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4023360" y="2025396"/>
            <a:ext cx="2224390" cy="640080"/>
          </a:xfrm>
          <a:prstGeom prst="wedgeRoundRectCallout">
            <a:avLst>
              <a:gd name="adj1" fmla="val -63727"/>
              <a:gd name="adj2" fmla="val 227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598164" y="2865247"/>
            <a:ext cx="1655064" cy="554736"/>
          </a:xfrm>
          <a:prstGeom prst="wedgeRoundRectCallout">
            <a:avLst>
              <a:gd name="adj1" fmla="val -72291"/>
              <a:gd name="adj2" fmla="val -36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598164" y="2874264"/>
            <a:ext cx="1655064" cy="554736"/>
          </a:xfrm>
          <a:prstGeom prst="wedgeRoundRectCallout">
            <a:avLst>
              <a:gd name="adj1" fmla="val -72567"/>
              <a:gd name="adj2" fmla="val 779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</p:spTree>
    <p:extLst>
      <p:ext uri="{BB962C8B-B14F-4D97-AF65-F5344CB8AC3E}">
        <p14:creationId xmlns:p14="http://schemas.microsoft.com/office/powerpoint/2010/main" val="31673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BBBCA02-89C2-62E2-5185-2546F4E9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392" y="4585126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72A7E-D5D8-233C-16CA-29E3FD0D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58A7-9449-70CD-BFDF-80BEE6D8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Doc2Vec (BERT)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</a:t>
                </a:r>
              </a:p>
              <a:p>
                <a:pPr lvl="1"/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hidden (latent) dimensions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/>
                  <a:t>Doc2Vec</a:t>
                </a:r>
              </a:p>
              <a:p>
                <a:pPr lvl="1"/>
                <a:r>
                  <a:rPr lang="en-US" dirty="0"/>
                  <a:t>doc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docs in collection</a:t>
                </a:r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08B05-4AB8-B239-E0EE-CE135A6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F829D-784D-5365-1E92-8158F9A6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811" y="3797733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C471A210-3BE4-D07F-D821-F91A3C92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58" y="1417805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93BC3-5CE7-53F8-F5E5-0ACC84A8FB2D}"/>
              </a:ext>
            </a:extLst>
          </p:cNvPr>
          <p:cNvSpPr txBox="1"/>
          <p:nvPr/>
        </p:nvSpPr>
        <p:spPr>
          <a:xfrm>
            <a:off x="6329705" y="3099696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D02566B9-6206-ECFA-33DF-B3F67C68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23" y="1417805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39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00C-BC2E-E3D2-C1B2-0895A0B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Code for running BERT (and more)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>
                    <a:sym typeface="Wingdings" pitchFamily="2" charset="2"/>
                  </a:rPr>
                  <a:t>HuggingFace</a:t>
                </a:r>
                <a:r>
                  <a:rPr lang="en-US" dirty="0">
                    <a:sym typeface="Wingdings" pitchFamily="2" charset="2"/>
                  </a:rPr>
                  <a:t> embeddings: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texts + model 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input texts</a:t>
                </a:r>
              </a:p>
              <a:p>
                <a:r>
                  <a:rPr lang="en-US" dirty="0">
                    <a:latin typeface="Cambria Math" panose="02040503050406030204" pitchFamily="18" charset="0"/>
                    <a:hlinkClick r:id="rId2"/>
                  </a:rPr>
                  <a:t>https://github.com/kwchurch/JSALT_Better_Together/blob/main/src/make_HF_embeddings.py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2E725-C64F-8773-8DEB-2BD531D4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E1F9-9F2C-9240-E4B4-2BB71C3E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2" y="4375249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430D0EC0-6386-EE7C-704D-B37920B6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495" y="4375249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992BC-C70E-EC8C-405C-2788BF161833}"/>
              </a:ext>
            </a:extLst>
          </p:cNvPr>
          <p:cNvSpPr txBox="1"/>
          <p:nvPr/>
        </p:nvSpPr>
        <p:spPr>
          <a:xfrm>
            <a:off x="6613115" y="6081991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B6874A45-A747-682D-7D6E-626F0409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07" y="4442891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40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0182"/>
            <a:ext cx="6297219" cy="440636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199" y="1338608"/>
            <a:ext cx="5526157" cy="4351338"/>
          </a:xfrm>
        </p:spPr>
        <p:txBody>
          <a:bodyPr>
            <a:normAutofit/>
          </a:bodyPr>
          <a:lstStyle/>
          <a:p>
            <a:r>
              <a:rPr lang="en-US" dirty="0"/>
              <a:t>Vector Semantics</a:t>
            </a:r>
          </a:p>
          <a:p>
            <a:pPr lvl="1"/>
            <a:r>
              <a:rPr lang="en-US" dirty="0"/>
              <a:t>Linguistic generalizations</a:t>
            </a:r>
          </a:p>
          <a:p>
            <a:pPr lvl="2"/>
            <a:r>
              <a:rPr lang="en-US" dirty="0"/>
              <a:t>Word associations (</a:t>
            </a:r>
            <a:r>
              <a:rPr lang="en-US" dirty="0" err="1"/>
              <a:t>dist</a:t>
            </a:r>
            <a:r>
              <a:rPr lang="en-US" dirty="0"/>
              <a:t> in plot)</a:t>
            </a:r>
          </a:p>
          <a:p>
            <a:pPr lvl="2"/>
            <a:r>
              <a:rPr lang="en-US" dirty="0"/>
              <a:t>Features (</a:t>
            </a:r>
            <a:r>
              <a:rPr lang="en-US" dirty="0">
                <a:solidFill>
                  <a:srgbClr val="FF0000"/>
                </a:solidFill>
              </a:rPr>
              <a:t>red line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Countries &amp; Capitals</a:t>
            </a:r>
          </a:p>
          <a:p>
            <a:pPr lvl="1"/>
            <a:r>
              <a:rPr lang="en-US" dirty="0"/>
              <a:t>Analogies:</a:t>
            </a:r>
          </a:p>
          <a:p>
            <a:pPr lvl="2"/>
            <a:r>
              <a:rPr lang="en-US" dirty="0"/>
              <a:t>Man : Woman :: King 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 </a:t>
            </a:r>
            <a:r>
              <a:rPr lang="en-US" dirty="0">
                <a:sym typeface="Wingdings"/>
              </a:rPr>
              <a:t> queen</a:t>
            </a:r>
            <a:endParaRPr lang="en-US" dirty="0"/>
          </a:p>
          <a:p>
            <a:pPr lvl="2"/>
            <a:r>
              <a:rPr lang="en-US" dirty="0"/>
              <a:t>Athens : Greece :: Bangkok: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Thailand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40331"/>
          <a:stretch/>
        </p:blipFill>
        <p:spPr>
          <a:xfrm>
            <a:off x="1762430" y="5276546"/>
            <a:ext cx="4223315" cy="13528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48609" y="1451733"/>
            <a:ext cx="597260" cy="3347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7" y="188843"/>
            <a:ext cx="11832651" cy="785192"/>
          </a:xfrm>
        </p:spPr>
        <p:txBody>
          <a:bodyPr>
            <a:noAutofit/>
          </a:bodyPr>
          <a:lstStyle/>
          <a:p>
            <a:r>
              <a:rPr lang="en-US" sz="3600" dirty="0"/>
              <a:t>Word2Vec</a:t>
            </a:r>
            <a:endParaRPr lang="en-US" sz="20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AEB5566-51C0-4E03-8C10-B12D43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57" y="5015446"/>
            <a:ext cx="1748883" cy="1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322AA-0D3C-EA48-7466-8D371055118F}"/>
              </a:ext>
            </a:extLst>
          </p:cNvPr>
          <p:cNvSpPr txBox="1"/>
          <p:nvPr/>
        </p:nvSpPr>
        <p:spPr>
          <a:xfrm>
            <a:off x="7609838" y="5892375"/>
            <a:ext cx="2632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https://code.google.com/archive/p/word2vec/</a:t>
            </a:r>
            <a:r>
              <a:rPr lang="en-US" sz="18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93974-6FC6-4668-AC0F-24D7FEB6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1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D118A80-2F54-05E5-D9A6-AF193335337D}"/>
              </a:ext>
            </a:extLst>
          </p:cNvPr>
          <p:cNvSpPr/>
          <p:nvPr/>
        </p:nvSpPr>
        <p:spPr>
          <a:xfrm>
            <a:off x="288222" y="3333912"/>
            <a:ext cx="1901878" cy="584728"/>
          </a:xfrm>
          <a:prstGeom prst="wedgeRoundRectCallout">
            <a:avLst>
              <a:gd name="adj1" fmla="val 71171"/>
              <a:gd name="adj2" fmla="val -142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Near misses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03C6D1-B4E3-618F-0ABE-72ADAC3E656C}"/>
              </a:ext>
            </a:extLst>
          </p:cNvPr>
          <p:cNvSpPr/>
          <p:nvPr/>
        </p:nvSpPr>
        <p:spPr>
          <a:xfrm>
            <a:off x="4976788" y="3333912"/>
            <a:ext cx="1999415" cy="3013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891DE6-3715-BE02-254A-39A6B4D17066}"/>
              </a:ext>
            </a:extLst>
          </p:cNvPr>
          <p:cNvSpPr/>
          <p:nvPr/>
        </p:nvSpPr>
        <p:spPr>
          <a:xfrm>
            <a:off x="5013215" y="3918640"/>
            <a:ext cx="1999415" cy="22234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059EB-8A75-A2A2-D6B1-74F89F55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34" y="5097014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BB15A-0B7A-D5C2-9309-0E6F65EF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 uses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9422-D29A-2076-E31F-B8EB9337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C9D4-A217-9494-45F0-EBD67FD83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0C45E-9B5A-5D65-0782-AD6383E9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53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A9744-D69F-C9D8-D02A-80058F9D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0D05F1-5DF8-99FE-54CA-8CB21BB5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73DC2D-8685-8C32-EA76-4C217CCBE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/>
              <a:t>Word2Vec </a:t>
            </a:r>
            <a:r>
              <a:rPr lang="en-US" b="1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A8266-F63B-55BD-99AD-F49E26D8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2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BEA28D-EF99-54F8-7136-04E786B8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080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9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so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1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67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B8FF-C98F-567D-0069-CEF9114A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12015F-34C1-DEB9-3EA7-6710384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F1348-546A-1C94-21C5-185C53507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1C6404-8BB5-51EA-4175-5E19F84E90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A1C7B-8FFA-4DF4-7D66-697C51178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Take-Away Messages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78A75-2BD2-CDE4-E297-0E9F8C2289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Bots are not (necessarily) cheating</a:t>
            </a:r>
          </a:p>
          <a:p>
            <a:pPr lvl="1"/>
            <a:r>
              <a:rPr lang="en-US" dirty="0"/>
              <a:t>Please take advantage of opportunities (in responsible ways)</a:t>
            </a:r>
          </a:p>
          <a:p>
            <a:r>
              <a:rPr lang="en-US" dirty="0"/>
              <a:t>Predictability</a:t>
            </a:r>
          </a:p>
          <a:p>
            <a:pPr lvl="1"/>
            <a:r>
              <a:rPr lang="en-US" dirty="0"/>
              <a:t>Opportunities: people &amp; machines</a:t>
            </a:r>
          </a:p>
          <a:p>
            <a:r>
              <a:rPr lang="en-US" dirty="0"/>
              <a:t>Useful techniques: 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Similarity: Cosines on Vectors</a:t>
            </a:r>
          </a:p>
          <a:p>
            <a:pPr lvl="1"/>
            <a:r>
              <a:rPr lang="en-US" dirty="0"/>
              <a:t>Singular Value Decomposition (SVD): </a:t>
            </a:r>
          </a:p>
          <a:p>
            <a:pPr lvl="2"/>
            <a:r>
              <a:rPr lang="en-US" dirty="0"/>
              <a:t>Dimension Reduction</a:t>
            </a:r>
          </a:p>
          <a:p>
            <a:pPr lvl="2"/>
            <a:r>
              <a:rPr lang="en-US" dirty="0"/>
              <a:t>Visualization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CD155-A1B9-B56E-12D2-C58984E87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178C03-A3CA-AC85-5B47-CFA219FC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BB50B3-4FC4-D0CD-847D-90B9ADD3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442-CE9E-3548-BB09-7C27798E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70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8E449CA5-9A06-5279-6FC9-F6842BEF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D1595BC-EC59-BEDF-DA73-DB980398EF2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98D6BD-E88C-121B-F8B1-9CADA26719B5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F29FE9-CF39-E512-C621-F04A792FFD8D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677F1F-2C31-3FF1-6425-141858A86061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18FC096-7E62-08AE-91EE-578235B7E53D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8A7AF22-E80E-E9A4-ED0F-102B94AC62C5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1648CA-B8F3-896C-171C-88BEFC3FD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5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4896-F670-F4FA-4C6E-C7AA568D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E2634FB-BF2A-7E91-5910-0B800CCC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428723-A0D9-1DB8-C92F-22B7BD45F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SVD &amp; Term by Document Matrix</a:t>
            </a:r>
            <a:endParaRPr lang="en-US" b="1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9A5E8-1629-6046-FC04-2A768BD6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89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6082"/>
            <a:ext cx="6490444" cy="1168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SVD: Singular Value Decomposition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</p:nvPr>
        </p:nvGraphicFramePr>
        <p:xfrm>
          <a:off x="5844473" y="1771971"/>
          <a:ext cx="6118142" cy="4119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4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/>
              <p:cNvSpPr txBox="1">
                <a:spLocks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M: term by doc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(M)</a:t>
                </a:r>
              </a:p>
              <a:p>
                <a:pPr lvl="1"/>
                <a:r>
                  <a:rPr lang="en-US" dirty="0"/>
                  <a:t>D: Singular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D[2:]=0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  <a:blipFill>
                <a:blip r:embed="rId3"/>
                <a:stretch>
                  <a:fillRect l="-24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86907D2B-EFFF-9FFD-02C3-B74FB3B15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DA665-CFC9-C604-FEE2-E9325308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991" y="4348580"/>
            <a:ext cx="1297223" cy="12972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F6F9E5-3F7A-358A-281D-6326FE6C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261" y="382113"/>
            <a:ext cx="8894213" cy="838735"/>
          </a:xfrm>
        </p:spPr>
        <p:txBody>
          <a:bodyPr>
            <a:normAutofit/>
          </a:bodyPr>
          <a:lstStyle/>
          <a:p>
            <a:r>
              <a:rPr lang="en-US" dirty="0"/>
              <a:t>Dimension Reduction </a:t>
            </a:r>
            <a:r>
              <a:rPr lang="en-US" dirty="0">
                <a:sym typeface="Wingdings" pitchFamily="2" charset="2"/>
              </a:rPr>
              <a:t> 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AC307A8-F056-A4C9-BCB5-B48263CD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26" y="0"/>
            <a:ext cx="2992098" cy="2014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A20945-FD3B-4E24-DD1D-A6B67307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3" y="5570856"/>
            <a:ext cx="1212213" cy="12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34D98-AE62-CF5F-1D30-00829F97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84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58" y="1131601"/>
            <a:ext cx="7635201" cy="287479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(1-cor(m)))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3863928"/>
            <a:ext cx="7026111" cy="293714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10367A-AE46-CF3A-8847-BA341D2E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794" y="0"/>
            <a:ext cx="1369412" cy="136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13">
            <a:extLst>
              <a:ext uri="{FF2B5EF4-FFF2-40B4-BE49-F238E27FC236}">
                <a16:creationId xmlns:a16="http://schemas.microsoft.com/office/drawing/2014/main" id="{A84EA127-61C5-8D47-43B7-D9A61101DA42}"/>
              </a:ext>
            </a:extLst>
          </p:cNvPr>
          <p:cNvGraphicFramePr>
            <a:graphicFrameLocks/>
          </p:cNvGraphicFramePr>
          <p:nvPr/>
        </p:nvGraphicFramePr>
        <p:xfrm>
          <a:off x="59794" y="1645362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93BB-69E4-61FD-30B0-419D62D2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26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8"/>
          <a:stretch/>
        </p:blipFill>
        <p:spPr>
          <a:xfrm>
            <a:off x="3912386" y="311086"/>
            <a:ext cx="8220174" cy="322400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031" y="101176"/>
            <a:ext cx="7080315" cy="681250"/>
          </a:xfrm>
        </p:spPr>
        <p:txBody>
          <a:bodyPr>
            <a:normAutofit fontScale="90000"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(1-cor(t(m))))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0" b="12642"/>
          <a:stretch/>
        </p:blipFill>
        <p:spPr>
          <a:xfrm>
            <a:off x="3745563" y="3535087"/>
            <a:ext cx="8446437" cy="2950554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/>
          </p:cNvGraphicFramePr>
          <p:nvPr/>
        </p:nvGraphicFramePr>
        <p:xfrm>
          <a:off x="0" y="1264726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E98923-B0D1-F122-4512-88D5919C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20" y="0"/>
            <a:ext cx="1338786" cy="13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7D686-5F02-FCE1-59D3-EBAD117A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03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14F-3AFC-9869-146C-13991D0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C0CDE-1991-5A1B-D9B4-D00DA490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docs)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BAE36F-8098-9361-74FB-9945B9A7E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Similarity of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words in vocab)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240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A324-EBBD-0042-18CE-2742305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E3AC2-11A4-5605-03FC-2F541729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9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B31F58-CD4D-90D2-FD03-7CFD30DC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789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F61132-25AB-E2EA-C9D2-29BB76E6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3005-19CA-DE79-27BC-50EEA6B4DB4B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ABF66A9E-06F4-CFD5-4202-DF06F6841922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FCA9-EC9F-7341-8F1B-A42D8692F37E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0788DECF-BC2D-CBD1-2946-5B3D1BC0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CF2E2C-A2ED-C96D-0D67-5FFDBADB3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37D43-6DDF-A284-859C-3BE21D080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3E03-0B26-2B80-A69E-3426BAAD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8EFF3E-0AA8-416B-5E25-B125254003B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BAE2D78-356F-0D75-25BC-B931FFBA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266004-2A38-FEF9-3763-257E96B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8AB3EE5-369B-01E3-7EC0-44E8BDBC4F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9B7DB7B2-46E4-2FA3-3460-D21CA6BC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A2AE090D-8695-522D-9919-0511EA78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E3D278E7-01B1-74B6-BD58-D9516B7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6EC3D4A-1451-6681-F683-A139463C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35163C6A-8516-7327-D2FF-0773F540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5FFDC05-CDC5-0407-B110-DC2C0255DA67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363165-CB41-C191-C375-6585899F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DAA32-2B18-6526-CF88-A1F186CF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B5D1B-2C2A-BD02-6378-AA91A426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76066-8EDC-181E-DCDD-AA21FA1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56F2C-1991-23D1-2903-8AC3A0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80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711083-1742-2F24-21E1-68329849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6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68E02878-1513-A0C0-7448-156DDB7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C2068-2DFE-5FA9-CA86-9183AFF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170C-11AE-9ADA-BBB9-3C7A2B3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81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6B3B0C1-B925-B43F-2BB2-FB1BC26460E7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535C4DF-9ECA-F6F5-BDD6-2B7FB1AF3122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0E22FE8-9B53-F1F9-745B-E3AB5ED46A56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A7422-7AAE-FF09-962A-D4E0997A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9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ED1F4B-8197-431B-4776-5963485F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86-086F-AC00-5036-C96D3CA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57C1-3245-288D-5BBE-069F237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82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036579D9-A1A1-9653-C960-2F19078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EA6125FA-F058-5CD9-9113-F712EDCC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2D9AEC31-0C66-CF01-3073-A5E75A8A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B297574-BD2E-DBD1-9890-B7005CBF7657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E55D204-C982-0569-1BAE-CCE04354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3FA487-5908-7213-3C5C-69FBD31D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0C59-75B4-756A-F427-9FD64BE4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BCC7E8-98C4-3A6F-8C29-DBC56D15C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B59F7-8BA7-F65A-0F39-B9B2DE66AC5D}"/>
              </a:ext>
            </a:extLst>
          </p:cNvPr>
          <p:cNvSpPr txBox="1"/>
          <p:nvPr/>
        </p:nvSpPr>
        <p:spPr>
          <a:xfrm>
            <a:off x="278079" y="2934889"/>
            <a:ext cx="53971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Frequency effect: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</a:t>
            </a:r>
            <a:r>
              <a:rPr lang="en-US" sz="2400" dirty="0" err="1"/>
              <a:t>freq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faster reaction times (RT)</a:t>
            </a:r>
            <a:endParaRPr lang="en-US" sz="24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D433689-5918-B7E2-B629-60C345E39E2A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760FDC-5F04-6580-C2D2-FBF8A3C66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AE9775-C886-C156-655F-868BF12F7D2C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5E17989-9BF9-377D-5A3B-3F42EF05B181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</p:spTree>
    <p:extLst>
      <p:ext uri="{BB962C8B-B14F-4D97-AF65-F5344CB8AC3E}">
        <p14:creationId xmlns:p14="http://schemas.microsoft.com/office/powerpoint/2010/main" val="385206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0B6B55-22E1-0662-23BF-EDEC0EED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92FE-7A67-F6A4-34C2-A161A672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6EA69D-FC2D-5DE2-AF3B-013C58410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/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Zipf’s Law is a rule of thumb,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probabilities need to sum to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doesn’t converge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function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content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 effect: higher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faster reaction times (RT)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blipFill>
                <a:blip r:embed="rId4"/>
                <a:stretch>
                  <a:fillRect l="-1647" t="-1060" r="-1412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3EF9F45-03FC-F910-6FBF-50FEC81286D9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/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Content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C8F1BB96-A1BA-54E8-8CFE-EA8742FD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721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B05CF6-B9DD-CC09-BCC5-AB36AB10F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7"/>
          <a:stretch>
            <a:fillRect/>
          </a:stretch>
        </p:blipFill>
        <p:spPr>
          <a:xfrm>
            <a:off x="0" y="1436436"/>
            <a:ext cx="5181600" cy="265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6" y="136525"/>
            <a:ext cx="9700878" cy="1325563"/>
          </a:xfrm>
        </p:spPr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9965" y="3614686"/>
            <a:ext cx="4761510" cy="321576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85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1436436"/>
            <a:ext cx="1857227" cy="27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39" y="4269958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" y="4111404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965" y="1762535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69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F6C772-D7B0-2337-D138-C747021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AD72-8C33-0B2D-864D-B67C094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44C-D0B6-89FE-1587-5832AA05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Bigger Picture: A personal perspective not found in textbooks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C1C5-6495-9DF5-0FD9-A1E479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E835C4F-B8C3-600A-0595-7CD9F06A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531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15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0753C415-ED0F-4416-610F-64DDB009D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116"/>
            <a:ext cx="5181600" cy="3738355"/>
          </a:xfrm>
        </p:spPr>
      </p:pic>
      <p:pic>
        <p:nvPicPr>
          <p:cNvPr id="8" name="Content Placeholder 7" descr="A graph of a graph of a fraction of empirical papers&#10;&#10;AI-generated content may be incorrect.">
            <a:extLst>
              <a:ext uri="{FF2B5EF4-FFF2-40B4-BE49-F238E27FC236}">
                <a16:creationId xmlns:a16="http://schemas.microsoft.com/office/drawing/2014/main" id="{80F6344C-262D-E5F7-6FB1-6D586A3E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5870"/>
            <a:ext cx="5181600" cy="423084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C78DA6-FEE7-8492-883D-BA2973C7D009}"/>
              </a:ext>
            </a:extLst>
          </p:cNvPr>
          <p:cNvCxnSpPr>
            <a:cxnSpLocks/>
          </p:cNvCxnSpPr>
          <p:nvPr/>
        </p:nvCxnSpPr>
        <p:spPr>
          <a:xfrm flipV="1">
            <a:off x="9167446" y="2426677"/>
            <a:ext cx="762000" cy="25556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0F76B0-3813-F684-19B8-9EDB9429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F3B6-9547-89C8-68F4-5CF6D5CFD048}"/>
              </a:ext>
            </a:extLst>
          </p:cNvPr>
          <p:cNvSpPr txBox="1">
            <a:spLocks/>
          </p:cNvSpPr>
          <p:nvPr/>
        </p:nvSpPr>
        <p:spPr>
          <a:xfrm>
            <a:off x="938213" y="2273397"/>
            <a:ext cx="5157787" cy="3684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Revival of rationalism (?)</a:t>
            </a:r>
          </a:p>
          <a:p>
            <a:pPr lvl="1"/>
            <a:r>
              <a:rPr lang="en-US" dirty="0"/>
              <a:t>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67ED-4BE3-BD3C-F051-D870AFF9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70"/>
            <a:ext cx="6816969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Pendulum Swung Too Far</a:t>
            </a:r>
            <a:br>
              <a:rPr lang="en-US" sz="3100" dirty="0"/>
            </a:br>
            <a:r>
              <a:rPr lang="en-US" sz="3100" dirty="0"/>
              <a:t>Church, K. 2011. A Pendulum Swung Too Far. </a:t>
            </a:r>
            <a:r>
              <a:rPr lang="en-US" sz="3100" i="1" dirty="0"/>
              <a:t>Linguistic Issues in Language Technology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C38E7-CB1C-8FDB-B27B-183D3EA624CE}"/>
              </a:ext>
            </a:extLst>
          </p:cNvPr>
          <p:cNvSpPr/>
          <p:nvPr/>
        </p:nvSpPr>
        <p:spPr>
          <a:xfrm>
            <a:off x="419110" y="6190031"/>
            <a:ext cx="3916484" cy="507665"/>
          </a:xfrm>
          <a:prstGeom prst="wedgeRoundRectCallout">
            <a:avLst>
              <a:gd name="adj1" fmla="val -22947"/>
              <a:gd name="adj2" fmla="val -77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Students rebel every twenty years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76FAE09-B248-3608-8FB8-FDD03140656B}"/>
              </a:ext>
            </a:extLst>
          </p:cNvPr>
          <p:cNvSpPr/>
          <p:nvPr/>
        </p:nvSpPr>
        <p:spPr>
          <a:xfrm>
            <a:off x="4899498" y="6152530"/>
            <a:ext cx="4075004" cy="545166"/>
          </a:xfrm>
          <a:prstGeom prst="wedgeRoundRectCallout">
            <a:avLst>
              <a:gd name="adj1" fmla="val -60935"/>
              <a:gd name="adj2" fmla="val 8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Grandparents &amp; Grandchildren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2FB577-64EE-3D66-EAD4-D8CDB3C9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782" y="52501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46FE6-B0E6-CEE0-2B52-D21D5D8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 in 1950s</a:t>
            </a:r>
            <a:br>
              <a:rPr lang="en-US" dirty="0"/>
            </a:br>
            <a:r>
              <a:rPr lang="en-US" sz="3600" dirty="0"/>
              <a:t>at Harvard (and later MIT &amp; Brown)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DF436-CD4F-03C9-3C40-B9FCF7808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49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George Miller (</a:t>
            </a:r>
            <a:r>
              <a:rPr lang="en-US" dirty="0" err="1"/>
              <a:t>CogSci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Noam Chomsky (Linguistics)</a:t>
            </a:r>
          </a:p>
          <a:p>
            <a:pPr lvl="1"/>
            <a:r>
              <a:rPr lang="en-US" dirty="0"/>
              <a:t>Marvin Minsky (AI)</a:t>
            </a:r>
          </a:p>
          <a:p>
            <a:r>
              <a:rPr lang="en-US" dirty="0" err="1"/>
              <a:t>CogSci</a:t>
            </a:r>
            <a:r>
              <a:rPr lang="en-US" dirty="0"/>
              <a:t>: Reaction to</a:t>
            </a:r>
          </a:p>
          <a:p>
            <a:pPr lvl="1"/>
            <a:r>
              <a:rPr lang="en-US" dirty="0"/>
              <a:t>Information Theory (Bell Labs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MIT)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BF Skinner</a:t>
            </a:r>
          </a:p>
          <a:p>
            <a:pPr lvl="2"/>
            <a:r>
              <a:rPr lang="en-US" dirty="0"/>
              <a:t>My father (Russell Church)</a:t>
            </a:r>
          </a:p>
          <a:p>
            <a:pPr lvl="3"/>
            <a:r>
              <a:rPr lang="en-US" dirty="0"/>
              <a:t>Q: Have I been in a Skinner box?</a:t>
            </a:r>
          </a:p>
          <a:p>
            <a:pPr lvl="3"/>
            <a:r>
              <a:rPr lang="en-US" dirty="0"/>
              <a:t>A: Yes</a:t>
            </a:r>
          </a:p>
          <a:p>
            <a:pPr lvl="1"/>
            <a:r>
              <a:rPr lang="en-US" dirty="0"/>
              <a:t>Empiricism</a:t>
            </a:r>
          </a:p>
          <a:p>
            <a:pPr lvl="2"/>
            <a:r>
              <a:rPr lang="en-US" dirty="0"/>
              <a:t>Zipf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82A63B-AA2F-C811-364A-79721E3F4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112" y="1313973"/>
            <a:ext cx="431497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EE07-C497-1F10-B7CF-4D1A939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76359-6B5F-FB29-CC95-782EB18A20E7}"/>
              </a:ext>
            </a:extLst>
          </p:cNvPr>
          <p:cNvSpPr txBox="1"/>
          <p:nvPr/>
        </p:nvSpPr>
        <p:spPr>
          <a:xfrm>
            <a:off x="4976445" y="5525353"/>
            <a:ext cx="721555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Original: </a:t>
            </a:r>
            <a:r>
              <a:rPr lang="en-US" sz="1600" dirty="0" err="1"/>
              <a:t>AndreasJS</a:t>
            </a:r>
            <a:r>
              <a:rPr lang="en-US" sz="1600" dirty="0"/>
              <a:t> Vector: </a:t>
            </a:r>
            <a:r>
              <a:rPr lang="en-US" sz="1600" dirty="0" err="1"/>
              <a:t>Pixelsquid</a:t>
            </a:r>
            <a:r>
              <a:rPr lang="en-US" sz="1600" dirty="0"/>
              <a:t> - This file was derived from: Skinner box scheme 01.png:  by </a:t>
            </a:r>
            <a:r>
              <a:rPr lang="en-US" sz="1600" dirty="0" err="1"/>
              <a:t>AndreasJS</a:t>
            </a:r>
            <a:r>
              <a:rPr lang="en-US" sz="1600" dirty="0"/>
              <a:t>, CC BY-SA 3.0, </a:t>
            </a:r>
            <a:r>
              <a:rPr lang="en-US" sz="1600" dirty="0">
                <a:hlinkClick r:id="rId4"/>
              </a:rPr>
              <a:t>https://commons.wikimedia.org/w/index.php?curid=99322433</a:t>
            </a:r>
            <a:r>
              <a:rPr lang="en-US" sz="1600" dirty="0"/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33A042D-4D76-97EB-910A-07085087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40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8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7E20D9-559F-FF53-A1A9-1A81897A9AEF}"/>
              </a:ext>
            </a:extLst>
          </p:cNvPr>
          <p:cNvSpPr/>
          <p:nvPr/>
        </p:nvSpPr>
        <p:spPr>
          <a:xfrm>
            <a:off x="3089982" y="1485731"/>
            <a:ext cx="1479225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70BBC6-C380-1C63-71EC-3FC2949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A96-EE46-8809-029B-B341820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90</a:t>
            </a:fld>
            <a:endParaRPr lang="en-US"/>
          </a:p>
        </p:txBody>
      </p:sp>
      <p:pic>
        <p:nvPicPr>
          <p:cNvPr id="9" name="Content Placeholder 8" descr="A person smiling in front of a book&#10;&#10;AI-generated content may be incorrect.">
            <a:extLst>
              <a:ext uri="{FF2B5EF4-FFF2-40B4-BE49-F238E27FC236}">
                <a16:creationId xmlns:a16="http://schemas.microsoft.com/office/drawing/2014/main" id="{1F35AFDB-4506-FC27-9A1F-322B24599B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9970" y="136525"/>
            <a:ext cx="11324492" cy="6158385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5188C5-C1F8-0D98-8D50-D57075031BF5}"/>
              </a:ext>
            </a:extLst>
          </p:cNvPr>
          <p:cNvSpPr/>
          <p:nvPr/>
        </p:nvSpPr>
        <p:spPr>
          <a:xfrm>
            <a:off x="10257136" y="4542439"/>
            <a:ext cx="641641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DA6843-6CCA-850E-C399-404A8D5E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2F9-2619-F893-4A67-3D11405A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7E0B-6CAD-ACEA-0A7F-177A1A5E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470E-780D-B304-34DC-2EEF9995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91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D3B6E6E-6E42-F4D4-021D-3ACC50D8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482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462-FA08-21DA-4D6B-82192015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sz="3600" dirty="0"/>
              <a:t>Combining Models with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2267-A133-B857-A48A-5188900193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(from Probability)</a:t>
            </a:r>
          </a:p>
          <a:p>
            <a:pPr lvl="1"/>
            <a:r>
              <a:rPr lang="en-US" dirty="0"/>
              <a:t>Binomial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Exponential</a:t>
            </a:r>
          </a:p>
          <a:p>
            <a:r>
              <a:rPr lang="en-US" dirty="0"/>
              <a:t>Observations: Corpora</a:t>
            </a:r>
          </a:p>
          <a:p>
            <a:r>
              <a:rPr lang="en-US" dirty="0"/>
              <a:t>Assumptions: IID</a:t>
            </a:r>
          </a:p>
          <a:p>
            <a:pPr lvl="1"/>
            <a:r>
              <a:rPr lang="en-US" sz="1900" dirty="0">
                <a:hlinkClick r:id="rId2"/>
              </a:rPr>
              <a:t>https://en.wikipedia.org/wiki/Independent_and_identically_distributed_random_variables</a:t>
            </a:r>
            <a:r>
              <a:rPr lang="en-US" sz="1900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What is the probability of finding 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words?</a:t>
                </a:r>
              </a:p>
              <a:p>
                <a:pPr lvl="1"/>
                <a:r>
                  <a:rPr lang="en-US" dirty="0"/>
                  <a:t>Model: binomial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Observations: Brown Corpus</a:t>
                </a:r>
              </a:p>
              <a:p>
                <a:pPr lvl="2"/>
                <a:r>
                  <a:rPr lang="en-US" dirty="0"/>
                  <a:t>Sample size: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1M words</a:t>
                </a:r>
              </a:p>
              <a:p>
                <a:pPr lvl="2"/>
                <a:r>
                  <a:rPr lang="en-US" dirty="0" err="1"/>
                  <a:t>freq</a:t>
                </a:r>
                <a:r>
                  <a:rPr lang="en-US" dirty="0"/>
                  <a:t>(“Kennedy”)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the model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Challenge(s): IID assumption</a:t>
                </a:r>
              </a:p>
              <a:p>
                <a:pPr lvl="2"/>
                <a:r>
                  <a:rPr lang="en-US" dirty="0"/>
                  <a:t>“Kennedy” is more frequent</a:t>
                </a:r>
              </a:p>
              <a:p>
                <a:pPr lvl="2"/>
                <a:r>
                  <a:rPr lang="en-US" dirty="0"/>
                  <a:t>in news in 1960s than religion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F16E-915B-6CD2-E4B2-3FDC2A5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92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212EC03-0BC6-1B9C-4097-844AC08F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393" y="67469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1" name="Oval 3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2" name="Oval 4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3" name="Oval 5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4" name="Oval 6"/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/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427786-FCE8-F245-38AF-7CD0F43633C1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factors, </a:t>
            </a:r>
            <a:r>
              <a:rPr lang="en-US" sz="2400" dirty="0" err="1"/>
              <a:t>e.g</a:t>
            </a:r>
            <a:r>
              <a:rPr lang="en-US" sz="2400" dirty="0"/>
              <a:t>, genre, time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B4B8B2-22E7-DCB6-9D9C-4B11A279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5C8DD-1CC0-8643-8312-8000FE77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180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2895600" y="1114426"/>
            <a:ext cx="77724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 bwMode="auto">
          <a:xfrm>
            <a:off x="1524000" y="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Oval 4"/>
          <p:cNvSpPr>
            <a:spLocks noChangeArrowheads="1"/>
          </p:cNvSpPr>
          <p:nvPr/>
        </p:nvSpPr>
        <p:spPr bwMode="auto">
          <a:xfrm>
            <a:off x="4191000" y="37789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1" name="Oval 5"/>
          <p:cNvSpPr>
            <a:spLocks noChangeArrowheads="1"/>
          </p:cNvSpPr>
          <p:nvPr/>
        </p:nvSpPr>
        <p:spPr bwMode="auto">
          <a:xfrm>
            <a:off x="4191000" y="50743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2" name="Oval 6"/>
          <p:cNvSpPr>
            <a:spLocks noChangeArrowheads="1"/>
          </p:cNvSpPr>
          <p:nvPr/>
        </p:nvSpPr>
        <p:spPr bwMode="auto">
          <a:xfrm>
            <a:off x="4191000" y="25597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B927B8-24AA-DFCA-D994-69DDCC72D6AE}"/>
              </a:ext>
            </a:extLst>
          </p:cNvPr>
          <p:cNvSpPr/>
          <p:nvPr/>
        </p:nvSpPr>
        <p:spPr>
          <a:xfrm>
            <a:off x="80289" y="5410091"/>
            <a:ext cx="4027820" cy="1311384"/>
          </a:xfrm>
          <a:prstGeom prst="wedgeRoundRectCallout">
            <a:avLst>
              <a:gd name="adj1" fmla="val 56033"/>
              <a:gd name="adj2" fmla="val -805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news type (reportage vs. editorial)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E3DDD3-B947-D8FF-CE85-F2EC66E3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AB7D8-357D-373C-C88F-448BE3D3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nimBg="1"/>
      <p:bldP spid="208901" grpId="0" animBg="1"/>
      <p:bldP spid="20890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741AA-E47E-D9E1-2085-706FF68E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Priming &amp; Self-Priming (Burstiness)</a:t>
            </a:r>
            <a:br>
              <a:rPr lang="en-US" dirty="0"/>
            </a:br>
            <a:r>
              <a:rPr lang="en-US" sz="4000" dirty="0"/>
              <a:t>Predictability is easier than randomness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00B25-1C99-E8FC-CD2B-99FA2391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order effect</a:t>
            </a:r>
          </a:p>
          <a:p>
            <a:pPr lvl="1"/>
            <a:r>
              <a:rPr lang="en-US" dirty="0"/>
              <a:t>Word Frequency (Zipf’s Law is easier than uniform)</a:t>
            </a:r>
          </a:p>
          <a:p>
            <a:r>
              <a:rPr lang="en-US" dirty="0"/>
              <a:t>Second order effect(s)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 </a:t>
            </a:r>
            <a:r>
              <a:rPr lang="en-US" dirty="0">
                <a:sym typeface="Wingdings" pitchFamily="2" charset="2"/>
              </a:rPr>
              <a:t>(easier than independence)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Self-priming (Burstiness/Contagiousness): </a:t>
            </a:r>
          </a:p>
          <a:p>
            <a:pPr lvl="2"/>
            <a:r>
              <a:rPr lang="en-US" dirty="0">
                <a:sym typeface="Wingdings" pitchFamily="2" charset="2"/>
              </a:rPr>
              <a:t>If </a:t>
            </a:r>
            <a:r>
              <a:rPr lang="en-US" i="1" dirty="0">
                <a:sym typeface="Wingdings" pitchFamily="2" charset="2"/>
              </a:rPr>
              <a:t>Kennedy</a:t>
            </a:r>
            <a:r>
              <a:rPr lang="en-US" dirty="0">
                <a:sym typeface="Wingdings" pitchFamily="2" charset="2"/>
              </a:rPr>
              <a:t> is mentioned once in a doc,</a:t>
            </a:r>
          </a:p>
          <a:p>
            <a:pPr lvl="3"/>
            <a:r>
              <a:rPr lang="en-US" dirty="0">
                <a:sym typeface="Wingdings" pitchFamily="2" charset="2"/>
              </a:rPr>
              <a:t>expect a subsequent mention</a:t>
            </a:r>
          </a:p>
          <a:p>
            <a:pPr lvl="2"/>
            <a:r>
              <a:rPr lang="en-US" dirty="0">
                <a:sym typeface="Wingdings" pitchFamily="2" charset="2"/>
              </a:rPr>
              <a:t>Easier than Poisson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D72-A7F2-AB14-7980-7C23505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4D42A5-CE50-DAD5-17E0-31D8218A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536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291452-4604-2BDF-6AD2-70C89CB7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4D7-ABB2-C273-3327-50B9FD95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03C0-91FD-1A4D-1EC9-0372E397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9B44-4BD2-6C13-6604-DA30C4AB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8B0D11-B82E-25A4-15EE-3086EE8E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278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C2534-7889-5532-DC26-4A3F1F2A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91" y="3429000"/>
            <a:ext cx="28575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Connotation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64CD-D1BA-8270-3491-A41DB1E0E436}"/>
              </a:ext>
            </a:extLst>
          </p:cNvPr>
          <p:cNvSpPr txBox="1"/>
          <p:nvPr/>
        </p:nvSpPr>
        <p:spPr>
          <a:xfrm>
            <a:off x="4583723" y="6101834"/>
            <a:ext cx="742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https://web.stanford.edu/~jurafsky/slp3/slides/vectorsemantics2024.pdf</a:t>
            </a:r>
            <a:r>
              <a:rPr lang="en-US" dirty="0"/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08D029A-B858-2A5D-D012-E5B5F67266DD}"/>
              </a:ext>
            </a:extLst>
          </p:cNvPr>
          <p:cNvSpPr/>
          <p:nvPr/>
        </p:nvSpPr>
        <p:spPr>
          <a:xfrm>
            <a:off x="7839223" y="283030"/>
            <a:ext cx="3270737" cy="1570388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Word-Sense Disambiguation (WSD)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D2A61DF-4B61-5F03-4789-C2175CBEB015}"/>
              </a:ext>
            </a:extLst>
          </p:cNvPr>
          <p:cNvSpPr/>
          <p:nvPr/>
        </p:nvSpPr>
        <p:spPr>
          <a:xfrm>
            <a:off x="5154389" y="4212981"/>
            <a:ext cx="3423137" cy="1289537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65147B-EB65-CFD7-6A85-62E3589A8F64}"/>
              </a:ext>
            </a:extLst>
          </p:cNvPr>
          <p:cNvSpPr/>
          <p:nvPr/>
        </p:nvSpPr>
        <p:spPr>
          <a:xfrm>
            <a:off x="5151458" y="4212981"/>
            <a:ext cx="3423137" cy="1289537"/>
          </a:xfrm>
          <a:prstGeom prst="wedgeRoundRectCallout">
            <a:avLst>
              <a:gd name="adj1" fmla="val -83846"/>
              <a:gd name="adj2" fmla="val 161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7765BE-4954-D00C-A437-ABBC9E1D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97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BC41C45-8523-FC32-1C3F-588537441C4F}"/>
              </a:ext>
            </a:extLst>
          </p:cNvPr>
          <p:cNvSpPr/>
          <p:nvPr/>
        </p:nvSpPr>
        <p:spPr>
          <a:xfrm>
            <a:off x="3534509" y="96134"/>
            <a:ext cx="2561491" cy="1289537"/>
          </a:xfrm>
          <a:prstGeom prst="wedgeRoundRectCallout">
            <a:avLst>
              <a:gd name="adj1" fmla="val -94491"/>
              <a:gd name="adj2" fmla="val 252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Jurafsky’s</a:t>
            </a:r>
            <a:r>
              <a:rPr lang="en-US" sz="3200" dirty="0"/>
              <a:t> Slide 17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9D4467D-7F72-24EC-384F-023A3376637E}"/>
              </a:ext>
            </a:extLst>
          </p:cNvPr>
          <p:cNvSpPr/>
          <p:nvPr/>
        </p:nvSpPr>
        <p:spPr>
          <a:xfrm>
            <a:off x="5148527" y="4237840"/>
            <a:ext cx="3423137" cy="1289537"/>
          </a:xfrm>
          <a:prstGeom prst="wedgeRoundRectCallout">
            <a:avLst>
              <a:gd name="adj1" fmla="val -85900"/>
              <a:gd name="adj2" fmla="val -20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8D6B9B3-F583-43DF-0528-ABA9660B04E2}"/>
              </a:ext>
            </a:extLst>
          </p:cNvPr>
          <p:cNvSpPr/>
          <p:nvPr/>
        </p:nvSpPr>
        <p:spPr>
          <a:xfrm>
            <a:off x="5148527" y="4188122"/>
            <a:ext cx="3423137" cy="1289537"/>
          </a:xfrm>
          <a:prstGeom prst="wedgeRoundRectCallout">
            <a:avLst>
              <a:gd name="adj1" fmla="val -94891"/>
              <a:gd name="adj2" fmla="val -81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CDFF5C4-C353-2398-67D4-F79E2AE160FF}"/>
              </a:ext>
            </a:extLst>
          </p:cNvPr>
          <p:cNvSpPr/>
          <p:nvPr/>
        </p:nvSpPr>
        <p:spPr>
          <a:xfrm>
            <a:off x="5142665" y="4200551"/>
            <a:ext cx="3423137" cy="1289537"/>
          </a:xfrm>
          <a:prstGeom prst="wedgeRoundRectCallout">
            <a:avLst>
              <a:gd name="adj1" fmla="val -92546"/>
              <a:gd name="adj2" fmla="val -510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34BC325-668A-505C-5D89-6C7B3AA90758}"/>
              </a:ext>
            </a:extLst>
          </p:cNvPr>
          <p:cNvSpPr/>
          <p:nvPr/>
        </p:nvSpPr>
        <p:spPr>
          <a:xfrm>
            <a:off x="2297150" y="5920285"/>
            <a:ext cx="2145495" cy="732429"/>
          </a:xfrm>
          <a:prstGeom prst="wedgeRoundRectCallout">
            <a:avLst>
              <a:gd name="adj1" fmla="val 79553"/>
              <a:gd name="adj2" fmla="val -112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 PMI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87D5D9-CF8E-B1EC-6039-4FA7ABC0D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Back Translation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1294E-F0EA-1D08-4E3A-236A10AB40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1"/>
            <a:r>
              <a:rPr lang="en-US" dirty="0">
                <a:sym typeface="Wingdings" pitchFamily="2" charset="2"/>
              </a:rPr>
              <a:t>Probability that two words </a:t>
            </a:r>
          </a:p>
          <a:p>
            <a:pPr lvl="2"/>
            <a:r>
              <a:rPr lang="en-US" dirty="0">
                <a:sym typeface="Wingdings" pitchFamily="2" charset="2"/>
              </a:rPr>
              <a:t>appear near one another, </a:t>
            </a:r>
          </a:p>
          <a:p>
            <a:pPr lvl="2"/>
            <a:r>
              <a:rPr lang="en-US" dirty="0">
                <a:sym typeface="Wingdings" pitchFamily="2" charset="2"/>
              </a:rPr>
              <a:t>normalized by chance</a:t>
            </a:r>
          </a:p>
          <a:p>
            <a:pPr lvl="1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0CDBA1-B3D8-1E9D-4D1E-9B3F23E5E3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E144D973-3EF7-199D-635A-7D09360F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606977"/>
            <a:ext cx="5181600" cy="2251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FC29E-0FEA-05A4-1278-2C54E166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1B659-D486-E70F-15BE-3E5FA355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35104"/>
            <a:ext cx="1422896" cy="14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523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A910AF-81D9-71BD-197B-839EC512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8B02-4910-5D17-F2A1-580B98F4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5AF2-7180-8529-B6DC-676E2B08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60665-041F-D4D5-189A-7569827E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F27DAF-744A-0D9C-B487-BCA29B68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3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12140</TotalTime>
  <Words>6449</Words>
  <Application>Microsoft Macintosh PowerPoint</Application>
  <PresentationFormat>Widescreen</PresentationFormat>
  <Paragraphs>1641</Paragraphs>
  <Slides>116</Slides>
  <Notes>19</Notes>
  <HiddenSlides>42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5" baseType="lpstr">
      <vt:lpstr>Arial Unicode MS</vt:lpstr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Background Reading for Today</vt:lpstr>
      <vt:lpstr>Chapter 6:  Vector Semantics and Embeddings</vt:lpstr>
      <vt:lpstr>CogSci: Interdisciplinary</vt:lpstr>
      <vt:lpstr>Agenda</vt:lpstr>
      <vt:lpstr>PMI  Word2Vec  Bots</vt:lpstr>
      <vt:lpstr>https://www.chronicle.com/article/im-a-student-you-have-no-idea-how-much-were-using-chatgpt </vt:lpstr>
      <vt:lpstr>Bots: Do’s and Don’ts</vt:lpstr>
      <vt:lpstr>Tools to Help Good Writers (This is not cheating) </vt:lpstr>
      <vt:lpstr>Testable Hypotheses</vt:lpstr>
      <vt:lpstr>Added 10k Words Language Evolves over Time</vt:lpstr>
      <vt:lpstr>Samples Matter Should a Corpus Be Balanced?</vt:lpstr>
      <vt:lpstr>Rule of Thumb in Historical Linguistics</vt:lpstr>
      <vt:lpstr>Brown Corpus: Influential over many fields</vt:lpstr>
      <vt:lpstr>Brown Corpus is a Balanced Corpus (Unlike many recent catch-as-catch-can corpora)</vt:lpstr>
      <vt:lpstr>PowerPoint Presentation</vt:lpstr>
      <vt:lpstr>PowerPoint Presentation</vt:lpstr>
      <vt:lpstr>Google Ngrams for “Kennedy” Books published since 1500</vt:lpstr>
      <vt:lpstr>Google Trends for “Kennedy”:  Queries over 12 months (7/24-7/25)</vt:lpstr>
      <vt:lpstr>Narrative: DeepSeek Ripped off ChatGPT (but American bots don’t say the following)</vt:lpstr>
      <vt:lpstr>Narrative/Hype: Bots are completely “new” But there is much to learn from the Past</vt:lpstr>
      <vt:lpstr>(Too) Many Organizing Principles (There is much truth to all of them) </vt:lpstr>
      <vt:lpstr>Testing/Evaluation</vt:lpstr>
      <vt:lpstr>Summary of Discussion on Bots</vt:lpstr>
      <vt:lpstr>Agenda</vt:lpstr>
      <vt:lpstr>Predictable contexts</vt:lpstr>
      <vt:lpstr>Three Views of Predictability</vt:lpstr>
      <vt:lpstr>More predictable contexts  Faster reaction times (RT)</vt:lpstr>
      <vt:lpstr>Word Associations https://wordassociation.org/ </vt:lpstr>
      <vt:lpstr>Priming &amp; Word Associations Task: Subject is given two strings and responds “yes” if both are words</vt:lpstr>
      <vt:lpstr>Size of Priming Effect (Split Second): 855 msec v. 940 msec (from previous slide)</vt:lpstr>
      <vt:lpstr>Consequences for Artificial Intelligence (AI)</vt:lpstr>
      <vt:lpstr>Three Views of Predictability</vt:lpstr>
      <vt:lpstr>Collocations: Examples &gt;&gt; Definitions (George Miller: Chomsky’s Mentor &amp; WordNet)</vt:lpstr>
      <vt:lpstr>Three Views of Predictability</vt:lpstr>
      <vt:lpstr>PowerPoint Presentation</vt:lpstr>
      <vt:lpstr> Predictability  Better Compression H=-∑▒p 〖log〗_2 p</vt:lpstr>
      <vt:lpstr>Estimating probabilities from corpus evidence</vt:lpstr>
      <vt:lpstr>Unix for Poets https://web.stanford.edu/class/cs124/kwc-unix-for-poets.pdf  </vt:lpstr>
      <vt:lpstr>Counting ngrams</vt:lpstr>
      <vt:lpstr>Experience teaching simple programming</vt:lpstr>
      <vt:lpstr>Summary of Discussion on Predictability</vt:lpstr>
      <vt:lpstr>Agenda</vt:lpstr>
      <vt:lpstr>PowerPoint Presentation</vt:lpstr>
      <vt:lpstr>Ngrams  PMI</vt:lpstr>
      <vt:lpstr>Pointwise Mutual Information (PMI)</vt:lpstr>
      <vt:lpstr>There is no data like more data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PMI  Word2Vec  Doc2Vec (BERT)</vt:lpstr>
      <vt:lpstr>Code for running BERT (and more)</vt:lpstr>
      <vt:lpstr>Word2Vec</vt:lpstr>
      <vt:lpstr>PowerPoint Presentation</vt:lpstr>
      <vt:lpstr>Backup</vt:lpstr>
      <vt:lpstr>Agenda</vt:lpstr>
      <vt:lpstr>From PMI to Bots Connecting the dots between the past and the future</vt:lpstr>
      <vt:lpstr>Dimension Reduction</vt:lpstr>
      <vt:lpstr>https://en.wikipedia.org/wiki/Multidimensional_scaling </vt:lpstr>
      <vt:lpstr>Singular Value Decomposition (SVD)</vt:lpstr>
      <vt:lpstr>PMI: Factored Version of Word2Vec</vt:lpstr>
      <vt:lpstr>Inference (Table Lookup):  Database + Query  Answers</vt:lpstr>
      <vt:lpstr>Inference (Table Lookup):  Database + Query  Answers</vt:lpstr>
      <vt:lpstr>Conclusions</vt:lpstr>
      <vt:lpstr>CogSci: Interdisciplinary</vt:lpstr>
      <vt:lpstr>Agenda</vt:lpstr>
      <vt:lpstr>SVD: Singular Value Decomposition</vt:lpstr>
      <vt:lpstr>Dimension Reduction  Visualization</vt:lpstr>
      <vt:lpstr>plot(hclust(as.dist(1-cor(m)))</vt:lpstr>
      <vt:lpstr>plot(hclust(as.dist(1-cor(t(m))))</vt:lpstr>
      <vt:lpstr>Similarity Matrix (S)  Embedding (Z)</vt:lpstr>
      <vt:lpstr>Brown Corpus: Influential over many fields</vt:lpstr>
      <vt:lpstr>Brown Corpus is a Balanced Corpus (Unlike many recent catch-as-catch-can corpora)</vt:lpstr>
      <vt:lpstr>PowerPoint Presentation</vt:lpstr>
      <vt:lpstr>Predictable contexts</vt:lpstr>
      <vt:lpstr>Google Ngrams for “Kennedy” Books published since 1500</vt:lpstr>
      <vt:lpstr>Google Trends for “Kennedy”:  Queries over 12 months (7/24-7/25)</vt:lpstr>
      <vt:lpstr>Zipf’s Law: freq ∝1/rank</vt:lpstr>
      <vt:lpstr>Zipf’s Law: freq ∝1/rank</vt:lpstr>
      <vt:lpstr>Special Issue of International Journal of Lexicography in Memory of Patrick Hanks</vt:lpstr>
      <vt:lpstr>Agenda</vt:lpstr>
      <vt:lpstr>A Pendulum Swung Too Far Church, K. 2011. A Pendulum Swung Too Far. Linguistic Issues in Language Technology </vt:lpstr>
      <vt:lpstr>Cognitive Science in 1950s at Harvard (and later MIT &amp; Brown)</vt:lpstr>
      <vt:lpstr>PowerPoint Presentation</vt:lpstr>
      <vt:lpstr>PowerPoint Presentation</vt:lpstr>
      <vt:lpstr>Agenda</vt:lpstr>
      <vt:lpstr>Statistics: Combining Models with Observations</vt:lpstr>
      <vt:lpstr>PowerPoint Presentation</vt:lpstr>
      <vt:lpstr>PowerPoint Presentation</vt:lpstr>
      <vt:lpstr>Priming &amp; Self-Priming (Burstiness) Predictability is easier than randomness</vt:lpstr>
      <vt:lpstr>Agenda</vt:lpstr>
      <vt:lpstr>So far</vt:lpstr>
      <vt:lpstr>PMI ≠ Lexical Semantics ≠ Back Translation</vt:lpstr>
      <vt:lpstr>Agenda</vt:lpstr>
      <vt:lpstr>Agenda</vt:lpstr>
      <vt:lpstr>Pointwise Mutual Information (PMI)</vt:lpstr>
      <vt:lpstr>Pointwise Mutual Information (PMI)</vt:lpstr>
      <vt:lpstr>PowerPoint Presentation</vt:lpstr>
      <vt:lpstr>PowerPoint Presentation</vt:lpstr>
      <vt:lpstr>PowerPoint Presentation</vt:lpstr>
      <vt:lpstr>PowerPoint Presentation</vt:lpstr>
      <vt:lpstr>Perplexity &amp; Entropy</vt:lpstr>
      <vt:lpstr>Agenda</vt:lpstr>
      <vt:lpstr>PMI  Word2Vec</vt:lpstr>
      <vt:lpstr>Conclusions</vt:lpstr>
      <vt:lpstr>Some analogies are easier than others</vt:lpstr>
      <vt:lpstr>Levy &amp; Goldberg (NIPS-2014) Word2Vec ≈ PMI (Pointwise Mutual Info)</vt:lpstr>
      <vt:lpstr>Zipf’s Law: freq ~1/rank</vt:lpstr>
      <vt:lpstr>Thinking Fast and Slow Quoted from pp. 20-21</vt:lpstr>
      <vt:lpstr>Probability Theory</vt:lpstr>
      <vt:lpstr>Connecting Dots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259</cp:revision>
  <dcterms:created xsi:type="dcterms:W3CDTF">2025-07-14T23:10:18Z</dcterms:created>
  <dcterms:modified xsi:type="dcterms:W3CDTF">2025-07-23T14:44:38Z</dcterms:modified>
</cp:coreProperties>
</file>